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70" r:id="rId3"/>
    <p:sldId id="271" r:id="rId4"/>
    <p:sldId id="259" r:id="rId5"/>
    <p:sldId id="260" r:id="rId6"/>
    <p:sldId id="276" r:id="rId7"/>
    <p:sldId id="277" r:id="rId8"/>
    <p:sldId id="261" r:id="rId9"/>
    <p:sldId id="262" r:id="rId10"/>
    <p:sldId id="275" r:id="rId11"/>
    <p:sldId id="263" r:id="rId12"/>
    <p:sldId id="264" r:id="rId13"/>
    <p:sldId id="274" r:id="rId14"/>
    <p:sldId id="265" r:id="rId15"/>
    <p:sldId id="266" r:id="rId16"/>
    <p:sldId id="273" r:id="rId17"/>
    <p:sldId id="267" r:id="rId18"/>
    <p:sldId id="268" r:id="rId19"/>
    <p:sldId id="272" r:id="rId20"/>
    <p:sldId id="269"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04" autoAdjust="0"/>
  </p:normalViewPr>
  <p:slideViewPr>
    <p:cSldViewPr snapToGrid="0">
      <p:cViewPr>
        <p:scale>
          <a:sx n="66" d="100"/>
          <a:sy n="66" d="100"/>
        </p:scale>
        <p:origin x="1886"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5A55F-F643-41E2-B95A-A8DAABE39451}" type="datetimeFigureOut">
              <a:rPr lang="pl-PL" smtClean="0"/>
              <a:t>2016-05-11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E4081-41F9-45CB-88BE-C334A4E97ACC}" type="slidenum">
              <a:rPr lang="pl-PL" smtClean="0"/>
              <a:t>‹#›</a:t>
            </a:fld>
            <a:endParaRPr lang="pl-PL"/>
          </a:p>
        </p:txBody>
      </p:sp>
    </p:spTree>
    <p:extLst>
      <p:ext uri="{BB962C8B-B14F-4D97-AF65-F5344CB8AC3E}">
        <p14:creationId xmlns:p14="http://schemas.microsoft.com/office/powerpoint/2010/main" val="12171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26628" name="Symbol zastępczy numeru slajdu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364406-310F-4C63-999C-B20F9FC971BB}" type="slidenum">
              <a:rPr lang="pl-PL" altLang="pl-PL">
                <a:solidFill>
                  <a:prstClr val="black"/>
                </a:solidFill>
                <a:latin typeface="Calibri" panose="020F0502020204030204" pitchFamily="34" charset="0"/>
              </a:rPr>
              <a:pPr eaLnBrk="1" hangingPunct="1"/>
              <a:t>1</a:t>
            </a:fld>
            <a:endParaRPr lang="pl-PL" altLang="pl-PL">
              <a:solidFill>
                <a:prstClr val="black"/>
              </a:solidFill>
              <a:latin typeface="Calibri" panose="020F0502020204030204" pitchFamily="34" charset="0"/>
            </a:endParaRPr>
          </a:p>
        </p:txBody>
      </p:sp>
    </p:spTree>
    <p:extLst>
      <p:ext uri="{BB962C8B-B14F-4D97-AF65-F5344CB8AC3E}">
        <p14:creationId xmlns:p14="http://schemas.microsoft.com/office/powerpoint/2010/main" val="603754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pl-PL" altLang="pl-PL" sz="1200" dirty="0" smtClean="0"/>
              <a:t>Etapy badań zostały tak zaplanowane aby odpowiedzieć na przedstawione wyzwania technologiczne i umożliwić zastosowanie innowacyjnego procesu. Przyjęty plan stanowi logiczny ciąg zadań, który doprowadzi do rozwiązania zagadnień technologicznych</a:t>
            </a:r>
          </a:p>
          <a:p>
            <a:pPr eaLnBrk="1" hangingPunct="1"/>
            <a:endParaRPr lang="en-US" altLang="pl-PL" dirty="0" smtClean="0"/>
          </a:p>
        </p:txBody>
      </p:sp>
    </p:spTree>
    <p:extLst>
      <p:ext uri="{BB962C8B-B14F-4D97-AF65-F5344CB8AC3E}">
        <p14:creationId xmlns:p14="http://schemas.microsoft.com/office/powerpoint/2010/main" val="367984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28600" indent="-228600">
              <a:buAutoNum type="arabicPeriod"/>
            </a:pPr>
            <a:r>
              <a:rPr lang="pl-PL" sz="1200" dirty="0" smtClean="0"/>
              <a:t>Realizacja tego zadania polegać będzie na wyborze optymalnego automatycznego systemu pomiarowego umożliwiającego bardzo precyzyjny pomiar prostoliniowości w zakresie tolerancji 0,05 mm na długości smukłego wyrobu drążonego. Zostanie wyselekcjonowany najlepszy system pomiarowy umożliwiający pomiar wewnętrzny tzn. pomiar prostoliniowości otworu o różnych średnicach mianowicie zaczynających się od 6 mm a kończący na 23 mm, oraz różnych długościach rur od 0,5 m do 3 m. Po dogłębnej analizie metod pomiarowych umożliwiających pomiar z narzuconą prostoliniowością, zostanie zbudowane zautomatyzowane stanowisko badawcze umożliwiające w skali sprawdzenie dokładności metody pomiaru.</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pl-PL" sz="1200" dirty="0" smtClean="0"/>
              <a:t>Na tym etapie zadania zostaną zebrane informacje o metodyce pomiaru prostoliniowości smukłych wyrobów drążonych o dużej zmienności przekroju poprzecznego – średnica 6-25 mm i dużego zakresu długości (500-3000mm) przy obecnie stosowanych metodach pomiarowych wykorzystywanych w ZMT. Zostanie zbudowana baza informacji dotycząca parametrów prostowania oparta na wieloletnim doświadczeniu pracowników ZMT. Gromadzenie informacji polegać będzie na zapisywaniu wszystkich parametrów w trakcie procesu prostowania danego modelu smukłych wyrobów drążonych. W szczególności chodzi tu po wyznaczanie płaszczyzn przegięć i wielkości strzałki ugięcia w stosunku do wielkości wykrzywienia. Ważnym parametrem jest również wyznaczenie siły jakiej trzeba użyć do wyprostowania detalu oraz w których miejscach podeprzeć prostowaną rurę aby uzyskać najlepszy efekt.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pl-PL" sz="1200" dirty="0" smtClean="0"/>
              <a:t>Uzyskane informacje zgromadzone podczas obserwacji obecnej metody pomiaru i prostowania posłużą do zbudowania bazy wiedzy. Tak przygotowana baza danych posłuży do stworzenia systemu sterującego całą procedurą prostowania. Współczesne systemy komputerowe oparte na przetwarzaniu dużej ilości danych (hurtownie danych) otwierają nowe możliwości zautomatyzowanych procesów poszukiwania zależności nie skorelowanych informacji. Nie ograniczają również ilości informacji, co pozwala na efektywne wykorzystanie metod statystycznych. Szczególnie metody statystyczne pozwalają na ilościowy opis poprzez budowę histogramów czy oceny sumarycznej częstotliwości odpowiadających do prawdopodobieństwa wystąpienia negatywnych zdarzeń.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pl-PL" sz="1200" dirty="0" smtClean="0"/>
              <a:t>W oparciu o przeprowadzone próby na wytypowanym w pełni zautomatyzowanym stanowisku pomiarowym zostanie ono porównane z manualnym systemem pomiarowym wykorzystywanym obecnie przez pracowników ZMT. Zostaną porównane korzyści i zalety wprowadzenia automatycznego pomiaru, w obszarze takich czynników jak czas pomiaru, dokładność i precyzyjność pomiaru czy pracochłonność. Zautomatyzowanie pomiaru pozwoli obniżyć koszty prostowania i poprawi bezpieczeństwo na stanowisku pomiarowym, które w docelowej formie będzie połączone ze stanowiskiem prostowania.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pl-PL" sz="1200" dirty="0" smtClean="0"/>
          </a:p>
          <a:p>
            <a:pPr marL="228600" indent="-228600">
              <a:buAutoNum type="arabicPeriod"/>
            </a:pPr>
            <a:endParaRPr lang="pl-PL" sz="1200" dirty="0" smtClean="0"/>
          </a:p>
          <a:p>
            <a:endParaRPr lang="pl-PL" dirty="0"/>
          </a:p>
        </p:txBody>
      </p:sp>
      <p:sp>
        <p:nvSpPr>
          <p:cNvPr id="4" name="Symbol zastępczy numeru slajdu 3"/>
          <p:cNvSpPr>
            <a:spLocks noGrp="1"/>
          </p:cNvSpPr>
          <p:nvPr>
            <p:ph type="sldNum" sz="quarter" idx="10"/>
          </p:nvPr>
        </p:nvSpPr>
        <p:spPr/>
        <p:txBody>
          <a:bodyPr/>
          <a:lstStyle/>
          <a:p>
            <a:fld id="{00EE4081-41F9-45CB-88BE-C334A4E97ACC}" type="slidenum">
              <a:rPr lang="pl-PL" smtClean="0"/>
              <a:t>9</a:t>
            </a:fld>
            <a:endParaRPr lang="pl-PL"/>
          </a:p>
        </p:txBody>
      </p:sp>
    </p:spTree>
    <p:extLst>
      <p:ext uri="{BB962C8B-B14F-4D97-AF65-F5344CB8AC3E}">
        <p14:creationId xmlns:p14="http://schemas.microsoft.com/office/powerpoint/2010/main" val="78659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u="none" strike="noStrike" kern="1200" baseline="0" dirty="0" smtClean="0">
                <a:solidFill>
                  <a:schemeClr val="tx1"/>
                </a:solidFill>
                <a:latin typeface="+mn-lt"/>
                <a:ea typeface="+mn-ea"/>
                <a:cs typeface="+mn-cs"/>
              </a:rPr>
              <a:t>Kolejnym działaniem będzie wnikliwa analiza tworzonego modelu danych pod kątem ujawnienia braków informacyjnych i wskazania ewentualnych dodatkowych zasileń informacyjnych, celem zapewnienia skutecznego wnioskowania. </a:t>
            </a:r>
          </a:p>
          <a:p>
            <a:r>
              <a:rPr lang="pl-PL" sz="1200" b="0" i="0" u="none" strike="noStrike" kern="1200" baseline="0" dirty="0" smtClean="0">
                <a:solidFill>
                  <a:schemeClr val="tx1"/>
                </a:solidFill>
                <a:latin typeface="+mn-lt"/>
                <a:ea typeface="+mn-ea"/>
                <a:cs typeface="+mn-cs"/>
              </a:rPr>
              <a:t>Zbudowane muszą być reguły ochrony danych w takim zakresie, aby uniemożliwić dostęp do informacji ważnych (niejawnych) osobom lub instytucjom nieuprawnionym. Raporty</a:t>
            </a:r>
          </a:p>
          <a:p>
            <a:r>
              <a:rPr lang="pl-PL" sz="1200" b="0" i="0" u="none" strike="noStrike" kern="1200" baseline="0" dirty="0" smtClean="0">
                <a:solidFill>
                  <a:schemeClr val="tx1"/>
                </a:solidFill>
                <a:latin typeface="+mn-lt"/>
                <a:ea typeface="+mn-ea"/>
                <a:cs typeface="+mn-cs"/>
              </a:rPr>
              <a:t>zawierać będą opis aktualnego charakteru danych, propozycję standaryzacji danych do wspólnych formatów, projekt procesu ETL, projekt relacji danych oraz wybór typów baz danych w celu zrealizowania hurtowni danych.</a:t>
            </a:r>
          </a:p>
          <a:p>
            <a:r>
              <a:rPr lang="pl-PL" sz="1200" b="0" i="0" u="none" strike="noStrike" kern="1200" baseline="0" dirty="0" smtClean="0">
                <a:solidFill>
                  <a:schemeClr val="tx1"/>
                </a:solidFill>
                <a:latin typeface="+mn-lt"/>
                <a:ea typeface="+mn-ea"/>
                <a:cs typeface="+mn-cs"/>
              </a:rPr>
              <a:t>Usystematyzowanie procesu zbierania danych dotyczących procesów wytwarzania smukłych wyrobów</a:t>
            </a:r>
          </a:p>
          <a:p>
            <a:r>
              <a:rPr lang="pl-PL" sz="1200" b="0" i="0" u="none" strike="noStrike" kern="1200" baseline="0" dirty="0" smtClean="0">
                <a:solidFill>
                  <a:schemeClr val="tx1"/>
                </a:solidFill>
                <a:latin typeface="+mn-lt"/>
                <a:ea typeface="+mn-ea"/>
                <a:cs typeface="+mn-cs"/>
              </a:rPr>
              <a:t>drążonych pozwoli na automatyczne gromadzenie olbrzymich wolumenów danych. Cele tworzonego</a:t>
            </a:r>
          </a:p>
          <a:p>
            <a:r>
              <a:rPr lang="pl-PL" sz="1200" b="0" i="0" u="none" strike="noStrike" kern="1200" baseline="0" dirty="0" smtClean="0">
                <a:solidFill>
                  <a:schemeClr val="tx1"/>
                </a:solidFill>
                <a:latin typeface="+mn-lt"/>
                <a:ea typeface="+mn-ea"/>
                <a:cs typeface="+mn-cs"/>
              </a:rPr>
              <a:t>systemu:</a:t>
            </a:r>
          </a:p>
          <a:p>
            <a:r>
              <a:rPr lang="pl-PL" sz="1200" b="0" i="0" u="none" strike="noStrike" kern="1200" baseline="0" dirty="0" smtClean="0">
                <a:solidFill>
                  <a:schemeClr val="tx1"/>
                </a:solidFill>
                <a:latin typeface="+mn-lt"/>
                <a:ea typeface="+mn-ea"/>
                <a:cs typeface="+mn-cs"/>
              </a:rPr>
              <a:t>a)automatyczną detekcję anomalii w danych</a:t>
            </a:r>
          </a:p>
          <a:p>
            <a:r>
              <a:rPr lang="pl-PL" sz="1200" b="0" i="0" u="none" strike="noStrike" kern="1200" baseline="0" dirty="0" smtClean="0">
                <a:solidFill>
                  <a:schemeClr val="tx1"/>
                </a:solidFill>
                <a:latin typeface="+mn-lt"/>
                <a:ea typeface="+mn-ea"/>
                <a:cs typeface="+mn-cs"/>
              </a:rPr>
              <a:t>b)automatyczne odkrywanie wiedzy z danych przechowywanych w systemie</a:t>
            </a:r>
          </a:p>
          <a:p>
            <a:r>
              <a:rPr lang="pl-PL" sz="1200" b="0" i="0" u="none" strike="noStrike" kern="1200" baseline="0" dirty="0" smtClean="0">
                <a:solidFill>
                  <a:schemeClr val="tx1"/>
                </a:solidFill>
                <a:latin typeface="+mn-lt"/>
                <a:ea typeface="+mn-ea"/>
                <a:cs typeface="+mn-cs"/>
              </a:rPr>
              <a:t>c)archiwizowanie wyników wykonanych analiz</a:t>
            </a:r>
          </a:p>
          <a:p>
            <a:r>
              <a:rPr lang="pl-PL" sz="1200" b="0" i="0" u="none" strike="noStrike" kern="1200" baseline="0" dirty="0" smtClean="0">
                <a:solidFill>
                  <a:schemeClr val="tx1"/>
                </a:solidFill>
                <a:latin typeface="+mn-lt"/>
                <a:ea typeface="+mn-ea"/>
                <a:cs typeface="+mn-cs"/>
              </a:rPr>
              <a:t>d)sterowanie procesami produkcyjnymi rur</a:t>
            </a:r>
          </a:p>
          <a:p>
            <a:r>
              <a:rPr lang="pl-PL" sz="1200" b="0" i="0" u="none" strike="noStrike" kern="1200" baseline="0" dirty="0" smtClean="0">
                <a:solidFill>
                  <a:schemeClr val="tx1"/>
                </a:solidFill>
                <a:latin typeface="+mn-lt"/>
                <a:ea typeface="+mn-ea"/>
                <a:cs typeface="+mn-cs"/>
              </a:rPr>
              <a:t>e)sterowanie urządzeniem do prostowania smukłych wyrobów drążonych o zmiennym przekroju ścianki</a:t>
            </a:r>
          </a:p>
          <a:p>
            <a:r>
              <a:rPr lang="pl-PL" sz="1200" b="0" i="0" u="none" strike="noStrike" kern="1200" baseline="0" dirty="0" smtClean="0">
                <a:solidFill>
                  <a:schemeClr val="tx1"/>
                </a:solidFill>
                <a:latin typeface="+mn-lt"/>
                <a:ea typeface="+mn-ea"/>
                <a:cs typeface="+mn-cs"/>
              </a:rPr>
              <a:t>Do realizacji celu (a) zostanie wykorzystana technologia baz i hurtowni danych. Oprócz wspierania analizy</a:t>
            </a:r>
          </a:p>
          <a:p>
            <a:r>
              <a:rPr lang="pl-PL" sz="1200" b="0" i="0" u="none" strike="noStrike" kern="1200" baseline="0" dirty="0" smtClean="0">
                <a:solidFill>
                  <a:schemeClr val="tx1"/>
                </a:solidFill>
                <a:latin typeface="+mn-lt"/>
                <a:ea typeface="+mn-ea"/>
                <a:cs typeface="+mn-cs"/>
              </a:rPr>
              <a:t>wykonywanej przez ludzi, system będzie dokonywać automatycznego odkrywania wzorców, korelacji,</a:t>
            </a:r>
          </a:p>
          <a:p>
            <a:r>
              <a:rPr lang="pl-PL" sz="1200" b="0" i="0" u="none" strike="noStrike" kern="1200" baseline="0" dirty="0" smtClean="0">
                <a:solidFill>
                  <a:schemeClr val="tx1"/>
                </a:solidFill>
                <a:latin typeface="+mn-lt"/>
                <a:ea typeface="+mn-ea"/>
                <a:cs typeface="+mn-cs"/>
              </a:rPr>
              <a:t>zależności i schematów. Do zrealizowania celu (b) planuje się wykorzystanie obecnej wiedzy z zakresu</a:t>
            </a:r>
          </a:p>
          <a:p>
            <a:r>
              <a:rPr lang="pl-PL" sz="1200" b="0" i="0" u="none" strike="noStrike" kern="1200" baseline="0" dirty="0" smtClean="0">
                <a:solidFill>
                  <a:schemeClr val="tx1"/>
                </a:solidFill>
                <a:latin typeface="+mn-lt"/>
                <a:ea typeface="+mn-ea"/>
                <a:cs typeface="+mn-cs"/>
              </a:rPr>
              <a:t>analizy szeregów czasowych oraz eksploracji strumieni. Eksperymentalnie zostaną porównane mechanizmy</a:t>
            </a:r>
          </a:p>
          <a:p>
            <a:r>
              <a:rPr lang="pl-PL" sz="1200" b="0" i="0" u="none" strike="noStrike" kern="1200" baseline="0" dirty="0" smtClean="0">
                <a:solidFill>
                  <a:schemeClr val="tx1"/>
                </a:solidFill>
                <a:latin typeface="+mn-lt"/>
                <a:ea typeface="+mn-ea"/>
                <a:cs typeface="+mn-cs"/>
              </a:rPr>
              <a:t>takie jak średnie kroczące, klasyfikatory proste i złożone oraz detektory dryftu w celu wybrania i</a:t>
            </a:r>
          </a:p>
          <a:p>
            <a:r>
              <a:rPr lang="pl-PL" sz="1200" b="0" i="0" u="none" strike="noStrike" kern="1200" baseline="0" dirty="0" smtClean="0">
                <a:solidFill>
                  <a:schemeClr val="tx1"/>
                </a:solidFill>
                <a:latin typeface="+mn-lt"/>
                <a:ea typeface="+mn-ea"/>
                <a:cs typeface="+mn-cs"/>
              </a:rPr>
              <a:t>zaimplementowania optymalnego rozwiązania. Dokładne algorytmy wykorzystane do realizacji celu (b)</a:t>
            </a:r>
          </a:p>
          <a:p>
            <a:r>
              <a:rPr lang="pl-PL" sz="1200" b="0" i="0" u="none" strike="noStrike" kern="1200" baseline="0" dirty="0" smtClean="0">
                <a:solidFill>
                  <a:schemeClr val="tx1"/>
                </a:solidFill>
                <a:latin typeface="+mn-lt"/>
                <a:ea typeface="+mn-ea"/>
                <a:cs typeface="+mn-cs"/>
              </a:rPr>
              <a:t>zostaną wybrane na drodze eksperymentów. Do realizacji celu (c) zostanie wykorzystana osobna baza</a:t>
            </a:r>
          </a:p>
          <a:p>
            <a:r>
              <a:rPr lang="pl-PL" sz="1200" b="0" i="0" u="none" strike="noStrike" kern="1200" baseline="0" dirty="0" smtClean="0">
                <a:solidFill>
                  <a:schemeClr val="tx1"/>
                </a:solidFill>
                <a:latin typeface="+mn-lt"/>
                <a:ea typeface="+mn-ea"/>
                <a:cs typeface="+mn-cs"/>
              </a:rPr>
              <a:t>danych (baza wniosków), w której przechowywane będą podsumowania wykonanych analiz. Dzięki</a:t>
            </a:r>
          </a:p>
          <a:p>
            <a:r>
              <a:rPr lang="pl-PL" sz="1200" b="0" i="0" u="none" strike="noStrike" kern="1200" baseline="0" dirty="0" smtClean="0">
                <a:solidFill>
                  <a:schemeClr val="tx1"/>
                </a:solidFill>
                <a:latin typeface="+mn-lt"/>
                <a:ea typeface="+mn-ea"/>
                <a:cs typeface="+mn-cs"/>
              </a:rPr>
              <a:t>prowadzonej analizie eksploracyjnej, pozyskana zostanie nowa wiedza o zależnościach i zjawiskach</a:t>
            </a:r>
          </a:p>
          <a:p>
            <a:r>
              <a:rPr lang="pl-PL" sz="1200" b="0" i="0" u="none" strike="noStrike" kern="1200" baseline="0" dirty="0" smtClean="0">
                <a:solidFill>
                  <a:schemeClr val="tx1"/>
                </a:solidFill>
                <a:latin typeface="+mn-lt"/>
                <a:ea typeface="+mn-ea"/>
                <a:cs typeface="+mn-cs"/>
              </a:rPr>
              <a:t>zachodzących w procesach technologicznych produkcji smukłych wyrobów drążonych</a:t>
            </a:r>
          </a:p>
          <a:p>
            <a:r>
              <a:rPr lang="pl-PL" sz="1200" b="0" i="0" u="none" strike="noStrike" kern="1200" baseline="0" dirty="0" smtClean="0">
                <a:solidFill>
                  <a:schemeClr val="tx1"/>
                </a:solidFill>
                <a:latin typeface="+mn-lt"/>
                <a:ea typeface="+mn-ea"/>
                <a:cs typeface="+mn-cs"/>
              </a:rPr>
              <a:t>Opracowane zostaną metody wizualizacji wiedzy poprzez wykorzystanie wszystkich graficznych znaczeń,</a:t>
            </a:r>
          </a:p>
          <a:p>
            <a:r>
              <a:rPr lang="pl-PL" sz="1200" b="0" i="0" u="none" strike="noStrike" kern="1200" baseline="0" dirty="0" smtClean="0">
                <a:solidFill>
                  <a:schemeClr val="tx1"/>
                </a:solidFill>
                <a:latin typeface="+mn-lt"/>
                <a:ea typeface="+mn-ea"/>
                <a:cs typeface="+mn-cs"/>
              </a:rPr>
              <a:t>które mogą być użyte do konstruowania i transferu zmierzającego do kompleksowego i dogłębnego</a:t>
            </a:r>
          </a:p>
          <a:p>
            <a:r>
              <a:rPr lang="pl-PL" sz="1200" b="0" i="0" u="none" strike="noStrike" kern="1200" baseline="0" dirty="0" smtClean="0">
                <a:solidFill>
                  <a:schemeClr val="tx1"/>
                </a:solidFill>
                <a:latin typeface="+mn-lt"/>
                <a:ea typeface="+mn-ea"/>
                <a:cs typeface="+mn-cs"/>
              </a:rPr>
              <a:t>zrozumienia. Poza zwykłym transferem faktów wizualizacja wiedzy umożliwi także przekaz istoty rzeczy,</a:t>
            </a:r>
          </a:p>
          <a:p>
            <a:r>
              <a:rPr lang="pl-PL" sz="1200" b="0" i="0" u="none" strike="noStrike" kern="1200" baseline="0" dirty="0" smtClean="0">
                <a:solidFill>
                  <a:schemeClr val="tx1"/>
                </a:solidFill>
                <a:latin typeface="+mn-lt"/>
                <a:ea typeface="+mn-ea"/>
                <a:cs typeface="+mn-cs"/>
              </a:rPr>
              <a:t>doświadczeń, wartości, oczekiwań, perspektyw, opinii i przewidywań. Stworzona zostanie heterogeniczna</a:t>
            </a:r>
          </a:p>
          <a:p>
            <a:r>
              <a:rPr lang="pl-PL" sz="1200" b="0" i="0" u="none" strike="noStrike" kern="1200" baseline="0" dirty="0" smtClean="0">
                <a:solidFill>
                  <a:schemeClr val="tx1"/>
                </a:solidFill>
                <a:latin typeface="+mn-lt"/>
                <a:ea typeface="+mn-ea"/>
                <a:cs typeface="+mn-cs"/>
              </a:rPr>
              <a:t>bazy wiedzy, która stanowić będzie repozytorium wiedzy. Zaproponowana baza zostanie wyposażona w</a:t>
            </a:r>
          </a:p>
          <a:p>
            <a:r>
              <a:rPr lang="pl-PL" sz="1200" b="0" i="0" u="none" strike="noStrike" kern="1200" baseline="0" dirty="0" smtClean="0">
                <a:solidFill>
                  <a:schemeClr val="tx1"/>
                </a:solidFill>
                <a:latin typeface="+mn-lt"/>
                <a:ea typeface="+mn-ea"/>
                <a:cs typeface="+mn-cs"/>
              </a:rPr>
              <a:t>narzędzia zapewniające semantyczną integrację zasobów, pozwalające na maszynową interpretację i</a:t>
            </a:r>
          </a:p>
          <a:p>
            <a:r>
              <a:rPr lang="pl-PL" sz="1200" b="0" i="0" u="none" strike="noStrike" kern="1200" baseline="0" dirty="0" smtClean="0">
                <a:solidFill>
                  <a:schemeClr val="tx1"/>
                </a:solidFill>
                <a:latin typeface="+mn-lt"/>
                <a:ea typeface="+mn-ea"/>
                <a:cs typeface="+mn-cs"/>
              </a:rPr>
              <a:t>wnioskowanie. Formalizmem reprezentacji wiedzy spełniającym stawiane wymagania są modele</a:t>
            </a:r>
          </a:p>
          <a:p>
            <a:r>
              <a:rPr lang="pl-PL" sz="1200" b="0" i="0" u="none" strike="noStrike" kern="1200" baseline="0" dirty="0" smtClean="0">
                <a:solidFill>
                  <a:schemeClr val="tx1"/>
                </a:solidFill>
                <a:latin typeface="+mn-lt"/>
                <a:ea typeface="+mn-ea"/>
                <a:cs typeface="+mn-cs"/>
              </a:rPr>
              <a:t>ontologiczne (logiki deskrypcyjnej) umożliwiające stworzenie przetwarzalnego komputerowo modelu wiedzy</a:t>
            </a:r>
          </a:p>
          <a:p>
            <a:r>
              <a:rPr lang="pl-PL" sz="1200" b="0" i="0" u="none" strike="noStrike" kern="1200" baseline="0" dirty="0" smtClean="0">
                <a:solidFill>
                  <a:schemeClr val="tx1"/>
                </a:solidFill>
                <a:latin typeface="+mn-lt"/>
                <a:ea typeface="+mn-ea"/>
                <a:cs typeface="+mn-cs"/>
              </a:rPr>
              <a:t>dziedzinowej. Konieczne staje się określenie formalnej struktury wiedzy, która ma zniwelować różnice w</a:t>
            </a:r>
          </a:p>
          <a:p>
            <a:r>
              <a:rPr lang="pl-PL" sz="1200" b="0" i="0" u="none" strike="noStrike" kern="1200" baseline="0" dirty="0" smtClean="0">
                <a:solidFill>
                  <a:schemeClr val="tx1"/>
                </a:solidFill>
                <a:latin typeface="+mn-lt"/>
                <a:ea typeface="+mn-ea"/>
                <a:cs typeface="+mn-cs"/>
              </a:rPr>
              <a:t>zakresie semantycznym. W zależności od charakteru zmiennych i obserwowanych zjawisk, może zaistnieć</a:t>
            </a:r>
          </a:p>
          <a:p>
            <a:r>
              <a:rPr lang="pl-PL" sz="1200" b="0" i="0" u="none" strike="noStrike" kern="1200" baseline="0" dirty="0" smtClean="0">
                <a:solidFill>
                  <a:schemeClr val="tx1"/>
                </a:solidFill>
                <a:latin typeface="+mn-lt"/>
                <a:ea typeface="+mn-ea"/>
                <a:cs typeface="+mn-cs"/>
              </a:rPr>
              <a:t>konieczność zastosowania implikacji, bądź agregatów, czy odwzorowania probabilistycznego. Pozyskana</a:t>
            </a:r>
          </a:p>
          <a:p>
            <a:r>
              <a:rPr lang="pl-PL" sz="1200" b="0" i="0" u="none" strike="noStrike" kern="1200" baseline="0" dirty="0" smtClean="0">
                <a:solidFill>
                  <a:schemeClr val="tx1"/>
                </a:solidFill>
                <a:latin typeface="+mn-lt"/>
                <a:ea typeface="+mn-ea"/>
                <a:cs typeface="+mn-cs"/>
              </a:rPr>
              <a:t>wiedza zostanie zapisana z użyciem właściwych formalizmów reprezentacji reguł celem wykorzystania jej w</a:t>
            </a:r>
          </a:p>
          <a:p>
            <a:r>
              <a:rPr lang="pl-PL" sz="1200" b="0" i="0" u="none" strike="noStrike" kern="1200" baseline="0" dirty="0" smtClean="0">
                <a:solidFill>
                  <a:schemeClr val="tx1"/>
                </a:solidFill>
                <a:latin typeface="+mn-lt"/>
                <a:ea typeface="+mn-ea"/>
                <a:cs typeface="+mn-cs"/>
              </a:rPr>
              <a:t>procesie wnioskowania. Opisana baza wiedzy powstawać będzie w sposób iteracyjny.</a:t>
            </a:r>
          </a:p>
          <a:p>
            <a:r>
              <a:rPr lang="pl-PL" sz="1200" b="0" i="0" u="none" strike="noStrike" kern="1200" baseline="0" dirty="0" smtClean="0">
                <a:solidFill>
                  <a:schemeClr val="tx1"/>
                </a:solidFill>
                <a:latin typeface="+mn-lt"/>
                <a:ea typeface="+mn-ea"/>
                <a:cs typeface="+mn-cs"/>
              </a:rPr>
              <a:t>Prace implementacyjne nad systemem ekspertowym doprowadzą do wdrożenia automatycznego sterowania</a:t>
            </a:r>
          </a:p>
          <a:p>
            <a:r>
              <a:rPr lang="pl-PL" sz="1200" b="0" i="0" u="none" strike="noStrike" kern="1200" baseline="0" dirty="0" smtClean="0">
                <a:solidFill>
                  <a:schemeClr val="tx1"/>
                </a:solidFill>
                <a:latin typeface="+mn-lt"/>
                <a:ea typeface="+mn-ea"/>
                <a:cs typeface="+mn-cs"/>
              </a:rPr>
              <a:t>procesami produkcyjnymi oraz specjalistycznymi urządzeniem do prostowania smukłych wyrobów</a:t>
            </a:r>
          </a:p>
          <a:p>
            <a:r>
              <a:rPr lang="pl-PL" sz="1200" b="0" i="0" u="none" strike="noStrike" kern="1200" baseline="0" dirty="0" smtClean="0">
                <a:solidFill>
                  <a:schemeClr val="tx1"/>
                </a:solidFill>
                <a:latin typeface="+mn-lt"/>
                <a:ea typeface="+mn-ea"/>
                <a:cs typeface="+mn-cs"/>
              </a:rPr>
              <a:t>drążonych.</a:t>
            </a:r>
          </a:p>
          <a:p>
            <a:r>
              <a:rPr lang="pl-PL" sz="1200" b="0" i="0" u="none" strike="noStrike" kern="1200" baseline="0" dirty="0" smtClean="0">
                <a:solidFill>
                  <a:schemeClr val="tx1"/>
                </a:solidFill>
                <a:latin typeface="+mn-lt"/>
                <a:ea typeface="+mn-ea"/>
                <a:cs typeface="+mn-cs"/>
              </a:rPr>
              <a:t>Do realizacji</a:t>
            </a:r>
            <a:endParaRPr lang="pl-PL" dirty="0"/>
          </a:p>
        </p:txBody>
      </p:sp>
      <p:sp>
        <p:nvSpPr>
          <p:cNvPr id="4" name="Symbol zastępczy numeru slajdu 3"/>
          <p:cNvSpPr>
            <a:spLocks noGrp="1"/>
          </p:cNvSpPr>
          <p:nvPr>
            <p:ph type="sldNum" sz="quarter" idx="10"/>
          </p:nvPr>
        </p:nvSpPr>
        <p:spPr/>
        <p:txBody>
          <a:bodyPr/>
          <a:lstStyle/>
          <a:p>
            <a:fld id="{00EE4081-41F9-45CB-88BE-C334A4E97ACC}" type="slidenum">
              <a:rPr lang="pl-PL" smtClean="0"/>
              <a:t>12</a:t>
            </a:fld>
            <a:endParaRPr lang="pl-PL"/>
          </a:p>
        </p:txBody>
      </p:sp>
    </p:spTree>
    <p:extLst>
      <p:ext uri="{BB962C8B-B14F-4D97-AF65-F5344CB8AC3E}">
        <p14:creationId xmlns:p14="http://schemas.microsoft.com/office/powerpoint/2010/main" val="294518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0" i="0" u="none" strike="noStrike" baseline="0" dirty="0" smtClean="0">
                <a:latin typeface="DejaVuSans"/>
              </a:rPr>
              <a:t>Dane umożliwią: automatyczną detekcję anomalii w danych, automatyczne odkrywanie wiedzy z danych przechowywanych w systemie, archiwizowanie wyników wykonanych analiz, sterowanie procesami produkcyjnymi rur, sterowanie urządzeniem do prostowania smukłych wyrobów drążonych o zmiennym przekroju ścianki. System ten ma umożliwić przeprowadzenie pełnego procesu produkcyjnego według innowacyjnej procesowo technologii.</a:t>
            </a:r>
            <a:endParaRPr lang="pl-PL" sz="1200" dirty="0" smtClean="0"/>
          </a:p>
          <a:p>
            <a:endParaRPr lang="pl-PL" dirty="0"/>
          </a:p>
        </p:txBody>
      </p:sp>
      <p:sp>
        <p:nvSpPr>
          <p:cNvPr id="4" name="Symbol zastępczy numeru slajdu 3"/>
          <p:cNvSpPr>
            <a:spLocks noGrp="1"/>
          </p:cNvSpPr>
          <p:nvPr>
            <p:ph type="sldNum" sz="quarter" idx="10"/>
          </p:nvPr>
        </p:nvSpPr>
        <p:spPr/>
        <p:txBody>
          <a:bodyPr/>
          <a:lstStyle/>
          <a:p>
            <a:fld id="{00EE4081-41F9-45CB-88BE-C334A4E97ACC}" type="slidenum">
              <a:rPr lang="pl-PL" smtClean="0"/>
              <a:t>13</a:t>
            </a:fld>
            <a:endParaRPr lang="pl-PL"/>
          </a:p>
        </p:txBody>
      </p:sp>
    </p:spTree>
    <p:extLst>
      <p:ext uri="{BB962C8B-B14F-4D97-AF65-F5344CB8AC3E}">
        <p14:creationId xmlns:p14="http://schemas.microsoft.com/office/powerpoint/2010/main" val="196943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0EE4081-41F9-45CB-88BE-C334A4E97ACC}" type="slidenum">
              <a:rPr lang="pl-PL" smtClean="0"/>
              <a:t>15</a:t>
            </a:fld>
            <a:endParaRPr lang="pl-PL"/>
          </a:p>
        </p:txBody>
      </p:sp>
    </p:spTree>
    <p:extLst>
      <p:ext uri="{BB962C8B-B14F-4D97-AF65-F5344CB8AC3E}">
        <p14:creationId xmlns:p14="http://schemas.microsoft.com/office/powerpoint/2010/main" val="180188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0EE4081-41F9-45CB-88BE-C334A4E97ACC}" type="slidenum">
              <a:rPr lang="pl-PL" smtClean="0"/>
              <a:t>18</a:t>
            </a:fld>
            <a:endParaRPr lang="pl-PL"/>
          </a:p>
        </p:txBody>
      </p:sp>
    </p:spTree>
    <p:extLst>
      <p:ext uri="{BB962C8B-B14F-4D97-AF65-F5344CB8AC3E}">
        <p14:creationId xmlns:p14="http://schemas.microsoft.com/office/powerpoint/2010/main" val="2487640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4" name="Prostokąt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5" name="Prostokąt 25"/>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6" name="Prostokąt 2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7" name="Prostokąt 27"/>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 name="Prostokąt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Łącznik prostoliniowy 2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2" name="Prostokąt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5" name="Picture 4" descr="http://www.zmt.tarnow.pl/obrazki/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9700" y="5805488"/>
            <a:ext cx="36766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388" y="6022975"/>
            <a:ext cx="1079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388" y="188913"/>
            <a:ext cx="87852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8" name="Tytuł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pl-PL" smtClean="0"/>
              <a:t>Kliknij, aby edytować styl</a:t>
            </a:r>
            <a:endParaRPr lang="en-US"/>
          </a:p>
        </p:txBody>
      </p:sp>
      <p:sp>
        <p:nvSpPr>
          <p:cNvPr id="18" name="Symbol zastępczy daty 27"/>
          <p:cNvSpPr>
            <a:spLocks noGrp="1"/>
          </p:cNvSpPr>
          <p:nvPr>
            <p:ph type="dt" sz="half" idx="10"/>
          </p:nvPr>
        </p:nvSpPr>
        <p:spPr/>
        <p:txBody>
          <a:bodyPr/>
          <a:lstStyle>
            <a:lvl1pPr>
              <a:defRPr dirty="0"/>
            </a:lvl1pPr>
          </a:lstStyle>
          <a:p>
            <a:pPr>
              <a:defRPr/>
            </a:pPr>
            <a:r>
              <a:rPr lang="pl-PL" altLang="pl-PL"/>
              <a:t>Tarnów 2016</a:t>
            </a:r>
          </a:p>
        </p:txBody>
      </p:sp>
      <p:sp>
        <p:nvSpPr>
          <p:cNvPr id="19" name="Symbol zastępczy stopki 16"/>
          <p:cNvSpPr>
            <a:spLocks noGrp="1"/>
          </p:cNvSpPr>
          <p:nvPr>
            <p:ph type="ftr" sz="quarter" idx="11"/>
          </p:nvPr>
        </p:nvSpPr>
        <p:spPr/>
        <p:txBody>
          <a:bodyPr/>
          <a:lstStyle>
            <a:lvl1pPr>
              <a:defRPr/>
            </a:lvl1pPr>
          </a:lstStyle>
          <a:p>
            <a:pPr>
              <a:defRPr/>
            </a:pPr>
            <a:endParaRPr lang="pl-PL"/>
          </a:p>
        </p:txBody>
      </p:sp>
      <p:sp>
        <p:nvSpPr>
          <p:cNvPr id="20" name="Symbol zastępczy numeru slajdu 28"/>
          <p:cNvSpPr>
            <a:spLocks noGrp="1"/>
          </p:cNvSpPr>
          <p:nvPr>
            <p:ph type="sldNum" sz="quarter" idx="12"/>
          </p:nvPr>
        </p:nvSpPr>
        <p:spPr>
          <a:xfrm>
            <a:off x="4343400" y="2198688"/>
            <a:ext cx="457200" cy="441325"/>
          </a:xfrm>
        </p:spPr>
        <p:txBody>
          <a:bodyPr/>
          <a:lstStyle>
            <a:lvl1pPr>
              <a:defRPr/>
            </a:lvl1pPr>
          </a:lstStyle>
          <a:p>
            <a:fld id="{F4A48011-B143-4A6A-BAFC-B6968BEDB9D4}" type="slidenum">
              <a:rPr lang="pl-PL" altLang="pl-PL"/>
              <a:pPr/>
              <a:t>‹#›</a:t>
            </a:fld>
            <a:endParaRPr lang="pl-PL" altLang="pl-PL"/>
          </a:p>
        </p:txBody>
      </p:sp>
    </p:spTree>
    <p:extLst>
      <p:ext uri="{BB962C8B-B14F-4D97-AF65-F5344CB8AC3E}">
        <p14:creationId xmlns:p14="http://schemas.microsoft.com/office/powerpoint/2010/main" val="15284800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Pr>
        <a:solidFill>
          <a:schemeClr val="bg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lvl1pPr>
              <a:defRPr/>
            </a:lvl1pPr>
          </a:lstStyle>
          <a:p>
            <a:pPr>
              <a:defRPr/>
            </a:pPr>
            <a:r>
              <a:rPr lang="pl-PL"/>
              <a:t>2009-09-13</a:t>
            </a:r>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7EFA7D33-BAC8-4A7A-98DC-E042B2BF3274}" type="slidenum">
              <a:rPr lang="pl-PL" altLang="pl-PL"/>
              <a:pPr/>
              <a:t>‹#›</a:t>
            </a:fld>
            <a:endParaRPr lang="pl-PL" altLang="pl-PL"/>
          </a:p>
        </p:txBody>
      </p:sp>
    </p:spTree>
    <p:extLst>
      <p:ext uri="{BB962C8B-B14F-4D97-AF65-F5344CB8AC3E}">
        <p14:creationId xmlns:p14="http://schemas.microsoft.com/office/powerpoint/2010/main" val="196403751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Pr>
        <a:solidFill>
          <a:schemeClr val="bg2"/>
        </a:solidFill>
        <a:effectLst/>
      </p:bgPr>
    </p:bg>
    <p:spTree>
      <p:nvGrpSpPr>
        <p:cNvPr id="1" name=""/>
        <p:cNvGrpSpPr/>
        <p:nvPr/>
      </p:nvGrpSpPr>
      <p:grpSpPr>
        <a:xfrm>
          <a:off x="0" y="0"/>
          <a:ext cx="0" cy="0"/>
          <a:chOff x="0" y="0"/>
          <a:chExt cx="0" cy="0"/>
        </a:xfrm>
      </p:grpSpPr>
      <p:sp>
        <p:nvSpPr>
          <p:cNvPr id="4" name="Prostokąt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5" name="Prostokąt 25"/>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6" name="Prostokąt 26"/>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7" name="Prostokąt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8" name="Prostokąt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9" name="Prostokąt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0" name="Łącznik prostoliniowy 30"/>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Elipsa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Elipsa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 name="Tytuł pionowy 1"/>
          <p:cNvSpPr>
            <a:spLocks noGrp="1"/>
          </p:cNvSpPr>
          <p:nvPr>
            <p:ph type="title" orient="vert"/>
          </p:nvPr>
        </p:nvSpPr>
        <p:spPr>
          <a:xfrm>
            <a:off x="7391400" y="304801"/>
            <a:ext cx="1447800" cy="5851525"/>
          </a:xfrm>
        </p:spPr>
        <p:txBody>
          <a:bodyPr vert="eaVert"/>
          <a:lstStyle/>
          <a:p>
            <a:r>
              <a:rPr lang="pl-PL" smtClean="0"/>
              <a:t>Kliknij, aby edytować styl</a:t>
            </a:r>
            <a:endParaRPr lang="en-US"/>
          </a:p>
        </p:txBody>
      </p:sp>
      <p:sp>
        <p:nvSpPr>
          <p:cNvPr id="13" name="Symbol zastępczy numeru slajdu 5"/>
          <p:cNvSpPr>
            <a:spLocks noGrp="1"/>
          </p:cNvSpPr>
          <p:nvPr>
            <p:ph type="sldNum" sz="quarter" idx="10"/>
          </p:nvPr>
        </p:nvSpPr>
        <p:spPr>
          <a:xfrm>
            <a:off x="6915150" y="3009900"/>
            <a:ext cx="457200" cy="441325"/>
          </a:xfrm>
        </p:spPr>
        <p:txBody>
          <a:bodyPr/>
          <a:lstStyle>
            <a:lvl1pPr>
              <a:defRPr/>
            </a:lvl1pPr>
          </a:lstStyle>
          <a:p>
            <a:fld id="{087BCF04-286F-4274-8214-CA05A53DC0B6}" type="slidenum">
              <a:rPr lang="pl-PL" altLang="pl-PL"/>
              <a:pPr/>
              <a:t>‹#›</a:t>
            </a:fld>
            <a:endParaRPr lang="pl-PL" altLang="pl-PL"/>
          </a:p>
        </p:txBody>
      </p:sp>
      <p:sp>
        <p:nvSpPr>
          <p:cNvPr id="14" name="Symbol zastępczy daty 3"/>
          <p:cNvSpPr>
            <a:spLocks noGrp="1"/>
          </p:cNvSpPr>
          <p:nvPr>
            <p:ph type="dt" sz="half" idx="11"/>
          </p:nvPr>
        </p:nvSpPr>
        <p:spPr/>
        <p:txBody>
          <a:bodyPr/>
          <a:lstStyle>
            <a:lvl1pPr>
              <a:defRPr/>
            </a:lvl1pPr>
          </a:lstStyle>
          <a:p>
            <a:pPr>
              <a:defRPr/>
            </a:pPr>
            <a:r>
              <a:rPr lang="pl-PL"/>
              <a:t>2009-09-13</a:t>
            </a:r>
          </a:p>
        </p:txBody>
      </p:sp>
      <p:sp>
        <p:nvSpPr>
          <p:cNvPr id="15" name="Symbol zastępczy stopki 4"/>
          <p:cNvSpPr>
            <a:spLocks noGrp="1"/>
          </p:cNvSpPr>
          <p:nvPr>
            <p:ph type="ftr" sz="quarter" idx="12"/>
          </p:nvPr>
        </p:nvSpPr>
        <p:spPr/>
        <p:txBody>
          <a:bodyPr/>
          <a:lstStyle>
            <a:lvl1pPr>
              <a:defRPr/>
            </a:lvl1pPr>
          </a:lstStyle>
          <a:p>
            <a:pPr>
              <a:defRPr/>
            </a:pPr>
            <a:endParaRPr lang="pl-PL"/>
          </a:p>
        </p:txBody>
      </p:sp>
    </p:spTree>
    <p:extLst>
      <p:ext uri="{BB962C8B-B14F-4D97-AF65-F5344CB8AC3E}">
        <p14:creationId xmlns:p14="http://schemas.microsoft.com/office/powerpoint/2010/main" val="41854733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ytuł i zawartość">
    <p:bg>
      <p:bgPr>
        <a:solidFill>
          <a:schemeClr val="bg2"/>
        </a:solidFill>
        <a:effectLst/>
      </p:bgPr>
    </p:bg>
    <p:spTree>
      <p:nvGrpSpPr>
        <p:cNvPr id="1" name=""/>
        <p:cNvGrpSpPr/>
        <p:nvPr/>
      </p:nvGrpSpPr>
      <p:grpSpPr>
        <a:xfrm>
          <a:off x="0" y="0"/>
          <a:ext cx="0" cy="0"/>
          <a:chOff x="0" y="0"/>
          <a:chExt cx="0" cy="0"/>
        </a:xfrm>
      </p:grpSpPr>
      <p:sp>
        <p:nvSpPr>
          <p:cNvPr id="4" name="Prostokąt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5" name="Prostokąt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6" name="Prostokąt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7" name="Prostokąt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9" name="Prostokąt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0" name="Prostokąt 9"/>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1" name="Łącznik prostoliniowy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Elipsa 13"/>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15" name="Obraz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88913"/>
            <a:ext cx="878522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www.zmt.tarnow.pl/obrazki/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51500" y="5876925"/>
            <a:ext cx="3313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388" y="6021388"/>
            <a:ext cx="1079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ymbol zastępczy zawartości 7"/>
          <p:cNvSpPr>
            <a:spLocks noGrp="1"/>
          </p:cNvSpPr>
          <p:nvPr>
            <p:ph sz="quarter" idx="1"/>
          </p:nvPr>
        </p:nvSpPr>
        <p:spPr>
          <a:xfrm>
            <a:off x="251520" y="1412776"/>
            <a:ext cx="8503920" cy="4572000"/>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13" name="Tytuł 12"/>
          <p:cNvSpPr>
            <a:spLocks noGrp="1"/>
          </p:cNvSpPr>
          <p:nvPr>
            <p:ph type="title"/>
          </p:nvPr>
        </p:nvSpPr>
        <p:spPr/>
        <p:txBody>
          <a:bodyPr/>
          <a:lstStyle/>
          <a:p>
            <a:r>
              <a:rPr lang="pl-PL" smtClean="0"/>
              <a:t>Kliknij, aby edytować styl</a:t>
            </a:r>
            <a:endParaRPr lang="pl-PL"/>
          </a:p>
        </p:txBody>
      </p:sp>
      <p:sp>
        <p:nvSpPr>
          <p:cNvPr id="18" name="Symbol zastępczy daty 9"/>
          <p:cNvSpPr>
            <a:spLocks noGrp="1"/>
          </p:cNvSpPr>
          <p:nvPr>
            <p:ph type="dt" sz="half" idx="10"/>
          </p:nvPr>
        </p:nvSpPr>
        <p:spPr/>
        <p:txBody>
          <a:bodyPr/>
          <a:lstStyle>
            <a:lvl1pPr>
              <a:defRPr/>
            </a:lvl1pPr>
          </a:lstStyle>
          <a:p>
            <a:pPr>
              <a:defRPr/>
            </a:pPr>
            <a:r>
              <a:rPr lang="pl-PL"/>
              <a:t>2009-09-13</a:t>
            </a:r>
          </a:p>
        </p:txBody>
      </p:sp>
      <p:sp>
        <p:nvSpPr>
          <p:cNvPr id="19" name="Symbol zastępczy stopki 10"/>
          <p:cNvSpPr>
            <a:spLocks noGrp="1"/>
          </p:cNvSpPr>
          <p:nvPr>
            <p:ph type="ftr" sz="quarter" idx="11"/>
          </p:nvPr>
        </p:nvSpPr>
        <p:spPr>
          <a:xfrm>
            <a:off x="250825" y="6491288"/>
            <a:ext cx="3581400" cy="366712"/>
          </a:xfrm>
        </p:spPr>
        <p:txBody>
          <a:bodyPr/>
          <a:lstStyle>
            <a:lvl1pPr>
              <a:defRPr/>
            </a:lvl1pPr>
          </a:lstStyle>
          <a:p>
            <a:pPr>
              <a:defRPr/>
            </a:pPr>
            <a:endParaRPr lang="pl-PL"/>
          </a:p>
        </p:txBody>
      </p:sp>
      <p:sp>
        <p:nvSpPr>
          <p:cNvPr id="20" name="Symbol zastępczy numeru slajdu 11"/>
          <p:cNvSpPr>
            <a:spLocks noGrp="1"/>
          </p:cNvSpPr>
          <p:nvPr>
            <p:ph type="sldNum" sz="quarter" idx="12"/>
          </p:nvPr>
        </p:nvSpPr>
        <p:spPr/>
        <p:txBody>
          <a:bodyPr/>
          <a:lstStyle>
            <a:lvl1pPr>
              <a:defRPr/>
            </a:lvl1pPr>
          </a:lstStyle>
          <a:p>
            <a:fld id="{049BA9AF-B13A-4EF8-A319-B3E9CCA0913B}" type="slidenum">
              <a:rPr lang="pl-PL" altLang="pl-PL"/>
              <a:pPr/>
              <a:t>‹#›</a:t>
            </a:fld>
            <a:endParaRPr lang="pl-PL" altLang="pl-PL"/>
          </a:p>
        </p:txBody>
      </p:sp>
    </p:spTree>
    <p:extLst>
      <p:ext uri="{BB962C8B-B14F-4D97-AF65-F5344CB8AC3E}">
        <p14:creationId xmlns:p14="http://schemas.microsoft.com/office/powerpoint/2010/main" val="42404967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4" name="Prostokąt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5" name="Prostokąt 2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6" name="Prostokąt 2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7" name="Prostokąt 2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8" name="Prostokąt 2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9" name="Prostokąt 29"/>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 name="Prostokąt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Prostokąt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2" name="Łącznik prostoliniowy 32"/>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ymbol zastępczy tekstu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2" name="Tytuł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pl-PL" smtClean="0"/>
              <a:t>Kliknij, aby edytować styl</a:t>
            </a:r>
            <a:endParaRPr lang="en-US"/>
          </a:p>
        </p:txBody>
      </p:sp>
      <p:sp>
        <p:nvSpPr>
          <p:cNvPr id="15" name="Symbol zastępczy stopki 4"/>
          <p:cNvSpPr>
            <a:spLocks noGrp="1"/>
          </p:cNvSpPr>
          <p:nvPr>
            <p:ph type="ftr" sz="quarter" idx="10"/>
          </p:nvPr>
        </p:nvSpPr>
        <p:spPr/>
        <p:txBody>
          <a:bodyPr/>
          <a:lstStyle>
            <a:lvl1pPr>
              <a:defRPr/>
            </a:lvl1pPr>
          </a:lstStyle>
          <a:p>
            <a:pPr>
              <a:defRPr/>
            </a:pPr>
            <a:endParaRPr lang="pl-PL"/>
          </a:p>
        </p:txBody>
      </p:sp>
      <p:sp>
        <p:nvSpPr>
          <p:cNvPr id="16" name="Symbol zastępczy daty 3"/>
          <p:cNvSpPr>
            <a:spLocks noGrp="1"/>
          </p:cNvSpPr>
          <p:nvPr>
            <p:ph type="dt" sz="half" idx="11"/>
          </p:nvPr>
        </p:nvSpPr>
        <p:spPr/>
        <p:txBody>
          <a:bodyPr/>
          <a:lstStyle>
            <a:lvl1pPr>
              <a:defRPr/>
            </a:lvl1pPr>
          </a:lstStyle>
          <a:p>
            <a:pPr>
              <a:defRPr/>
            </a:pPr>
            <a:r>
              <a:rPr lang="pl-PL"/>
              <a:t>2009-09-13</a:t>
            </a:r>
          </a:p>
        </p:txBody>
      </p:sp>
      <p:sp>
        <p:nvSpPr>
          <p:cNvPr id="17" name="Symbol zastępczy numeru slajdu 5"/>
          <p:cNvSpPr>
            <a:spLocks noGrp="1"/>
          </p:cNvSpPr>
          <p:nvPr>
            <p:ph type="sldNum" sz="quarter" idx="12"/>
          </p:nvPr>
        </p:nvSpPr>
        <p:spPr>
          <a:xfrm>
            <a:off x="4343400" y="2198688"/>
            <a:ext cx="457200" cy="441325"/>
          </a:xfrm>
        </p:spPr>
        <p:txBody>
          <a:bodyPr/>
          <a:lstStyle>
            <a:lvl1pPr>
              <a:defRPr/>
            </a:lvl1pPr>
          </a:lstStyle>
          <a:p>
            <a:fld id="{F6A9124C-040D-44F4-B24F-369F04A68E66}" type="slidenum">
              <a:rPr lang="pl-PL" altLang="pl-PL"/>
              <a:pPr/>
              <a:t>‹#›</a:t>
            </a:fld>
            <a:endParaRPr lang="pl-PL" altLang="pl-PL"/>
          </a:p>
        </p:txBody>
      </p:sp>
    </p:spTree>
    <p:extLst>
      <p:ext uri="{BB962C8B-B14F-4D97-AF65-F5344CB8AC3E}">
        <p14:creationId xmlns:p14="http://schemas.microsoft.com/office/powerpoint/2010/main" val="9869494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solidFill>
          <a:schemeClr val="bg2"/>
        </a:solidFill>
        <a:effectLst/>
      </p:bgPr>
    </p:bg>
    <p:spTree>
      <p:nvGrpSpPr>
        <p:cNvPr id="1" name=""/>
        <p:cNvGrpSpPr/>
        <p:nvPr/>
      </p:nvGrpSpPr>
      <p:grpSpPr>
        <a:xfrm>
          <a:off x="0" y="0"/>
          <a:ext cx="0" cy="0"/>
          <a:chOff x="0" y="0"/>
          <a:chExt cx="0" cy="0"/>
        </a:xfrm>
      </p:grpSpPr>
      <p:sp>
        <p:nvSpPr>
          <p:cNvPr id="5" name="Łącznik prostoliniowy 24"/>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anose="020B0604020202020204" pitchFamily="34" charset="0"/>
              <a:cs typeface="Arial" panose="020B0604020202020204" pitchFamily="34" charset="0"/>
            </a:endParaRPr>
          </a:p>
        </p:txBody>
      </p:sp>
      <p:sp>
        <p:nvSpPr>
          <p:cNvPr id="2" name="Tytuł 1"/>
          <p:cNvSpPr>
            <a:spLocks noGrp="1"/>
          </p:cNvSpPr>
          <p:nvPr>
            <p:ph type="title"/>
          </p:nvPr>
        </p:nvSpPr>
        <p:spPr>
          <a:xfrm>
            <a:off x="301752" y="228600"/>
            <a:ext cx="8534400" cy="758952"/>
          </a:xfrm>
        </p:spPr>
        <p:txBody>
          <a:bodyPr/>
          <a:lstStyle/>
          <a:p>
            <a:r>
              <a:rPr lang="pl-PL" smtClean="0"/>
              <a:t>Kliknij, aby edytować styl</a:t>
            </a:r>
            <a:endParaRPr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daty 4"/>
          <p:cNvSpPr>
            <a:spLocks noGrp="1"/>
          </p:cNvSpPr>
          <p:nvPr>
            <p:ph type="dt" sz="half" idx="10"/>
          </p:nvPr>
        </p:nvSpPr>
        <p:spPr>
          <a:xfrm>
            <a:off x="5791200" y="6410325"/>
            <a:ext cx="3044825" cy="365125"/>
          </a:xfrm>
        </p:spPr>
        <p:txBody>
          <a:bodyPr/>
          <a:lstStyle>
            <a:lvl1pPr>
              <a:defRPr/>
            </a:lvl1pPr>
          </a:lstStyle>
          <a:p>
            <a:pPr>
              <a:defRPr/>
            </a:pPr>
            <a:r>
              <a:rPr lang="pl-PL"/>
              <a:t>2009-09-13</a:t>
            </a:r>
          </a:p>
        </p:txBody>
      </p:sp>
      <p:sp>
        <p:nvSpPr>
          <p:cNvPr id="7" name="Symbol zastępczy stopki 5"/>
          <p:cNvSpPr>
            <a:spLocks noGrp="1"/>
          </p:cNvSpPr>
          <p:nvPr>
            <p:ph type="ftr" sz="quarter" idx="11"/>
          </p:nvPr>
        </p:nvSpPr>
        <p:spPr/>
        <p:txBody>
          <a:bodyPr/>
          <a:lstStyle>
            <a:lvl1pPr>
              <a:defRPr/>
            </a:lvl1pPr>
          </a:lstStyle>
          <a:p>
            <a:pPr>
              <a:defRPr/>
            </a:pPr>
            <a:endParaRPr lang="pl-PL"/>
          </a:p>
        </p:txBody>
      </p:sp>
      <p:sp>
        <p:nvSpPr>
          <p:cNvPr id="8" name="Symbol zastępczy numeru slajdu 6"/>
          <p:cNvSpPr>
            <a:spLocks noGrp="1"/>
          </p:cNvSpPr>
          <p:nvPr>
            <p:ph type="sldNum" sz="quarter" idx="12"/>
          </p:nvPr>
        </p:nvSpPr>
        <p:spPr/>
        <p:txBody>
          <a:bodyPr/>
          <a:lstStyle>
            <a:lvl1pPr>
              <a:defRPr/>
            </a:lvl1pPr>
          </a:lstStyle>
          <a:p>
            <a:fld id="{5730E54D-8178-431F-9597-C386E6AC330E}" type="slidenum">
              <a:rPr lang="pl-PL" altLang="pl-PL"/>
              <a:pPr/>
              <a:t>‹#›</a:t>
            </a:fld>
            <a:endParaRPr lang="pl-PL" altLang="pl-PL"/>
          </a:p>
        </p:txBody>
      </p:sp>
    </p:spTree>
    <p:extLst>
      <p:ext uri="{BB962C8B-B14F-4D97-AF65-F5344CB8AC3E}">
        <p14:creationId xmlns:p14="http://schemas.microsoft.com/office/powerpoint/2010/main" val="799672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Pr>
        <a:solidFill>
          <a:schemeClr val="bg2"/>
        </a:solidFill>
        <a:effectLst/>
      </p:bgPr>
    </p:bg>
    <p:spTree>
      <p:nvGrpSpPr>
        <p:cNvPr id="1" name=""/>
        <p:cNvGrpSpPr/>
        <p:nvPr/>
      </p:nvGrpSpPr>
      <p:grpSpPr>
        <a:xfrm>
          <a:off x="0" y="0"/>
          <a:ext cx="0" cy="0"/>
          <a:chOff x="0" y="0"/>
          <a:chExt cx="0" cy="0"/>
        </a:xfrm>
      </p:grpSpPr>
      <p:sp>
        <p:nvSpPr>
          <p:cNvPr id="7" name="Łącznik prostoliniowy 24"/>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l-PL">
              <a:solidFill>
                <a:prstClr val="black"/>
              </a:solidFill>
              <a:latin typeface="Arial" panose="020B0604020202020204" pitchFamily="34" charset="0"/>
              <a:cs typeface="Arial" panose="020B0604020202020204" pitchFamily="34" charset="0"/>
            </a:endParaRPr>
          </a:p>
        </p:txBody>
      </p:sp>
      <p:sp>
        <p:nvSpPr>
          <p:cNvPr id="8" name="Prostokąt 25"/>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9" name="Prostokąt 2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 name="Prostokąt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1" name="Prostokąt 2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2" name="Prostokąt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Prostokąt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4" name="Łącznik prostoliniowy 31"/>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5" name="Prostokąt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6" name="Elipsa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Elipsa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24" name="Symbol zastępczy zawartości 23"/>
          <p:cNvSpPr>
            <a:spLocks noGrp="1"/>
          </p:cNvSpPr>
          <p:nvPr>
            <p:ph sz="quarter" idx="2"/>
          </p:nvPr>
        </p:nvSpPr>
        <p:spPr>
          <a:xfrm>
            <a:off x="301752" y="2471383"/>
            <a:ext cx="4041648" cy="3818404"/>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6" name="Symbol zastępczy zawartości 25"/>
          <p:cNvSpPr>
            <a:spLocks noGrp="1"/>
          </p:cNvSpPr>
          <p:nvPr>
            <p:ph sz="quarter" idx="4"/>
          </p:nvPr>
        </p:nvSpPr>
        <p:spPr>
          <a:xfrm>
            <a:off x="4800600" y="2471383"/>
            <a:ext cx="4038600" cy="382219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3" name="Tytuł 22"/>
          <p:cNvSpPr>
            <a:spLocks noGrp="1"/>
          </p:cNvSpPr>
          <p:nvPr>
            <p:ph type="title"/>
          </p:nvPr>
        </p:nvSpPr>
        <p:spPr/>
        <p:txBody>
          <a:bodyPr rtlCol="0"/>
          <a:lstStyle/>
          <a:p>
            <a:r>
              <a:rPr lang="pl-PL" smtClean="0"/>
              <a:t>Kliknij, aby edytować styl</a:t>
            </a:r>
            <a:endParaRPr lang="en-US"/>
          </a:p>
        </p:txBody>
      </p:sp>
      <p:sp>
        <p:nvSpPr>
          <p:cNvPr id="18" name="Symbol zastępczy daty 6"/>
          <p:cNvSpPr>
            <a:spLocks noGrp="1"/>
          </p:cNvSpPr>
          <p:nvPr>
            <p:ph type="dt" sz="half" idx="10"/>
          </p:nvPr>
        </p:nvSpPr>
        <p:spPr/>
        <p:txBody>
          <a:bodyPr/>
          <a:lstStyle>
            <a:lvl1pPr>
              <a:defRPr/>
            </a:lvl1pPr>
          </a:lstStyle>
          <a:p>
            <a:pPr>
              <a:defRPr/>
            </a:pPr>
            <a:r>
              <a:rPr lang="pl-PL"/>
              <a:t>2009-09-13</a:t>
            </a:r>
          </a:p>
        </p:txBody>
      </p:sp>
      <p:sp>
        <p:nvSpPr>
          <p:cNvPr id="19" name="Symbol zastępczy stopki 7"/>
          <p:cNvSpPr>
            <a:spLocks noGrp="1"/>
          </p:cNvSpPr>
          <p:nvPr>
            <p:ph type="ftr" sz="quarter" idx="11"/>
          </p:nvPr>
        </p:nvSpPr>
        <p:spPr>
          <a:xfrm>
            <a:off x="304800" y="6410325"/>
            <a:ext cx="3581400" cy="365125"/>
          </a:xfrm>
        </p:spPr>
        <p:txBody>
          <a:bodyPr/>
          <a:lstStyle>
            <a:lvl1pPr>
              <a:defRPr/>
            </a:lvl1pPr>
          </a:lstStyle>
          <a:p>
            <a:pPr>
              <a:defRPr/>
            </a:pPr>
            <a:endParaRPr lang="pl-PL"/>
          </a:p>
        </p:txBody>
      </p:sp>
      <p:sp>
        <p:nvSpPr>
          <p:cNvPr id="20" name="Symbol zastępczy numeru slajdu 8"/>
          <p:cNvSpPr>
            <a:spLocks noGrp="1"/>
          </p:cNvSpPr>
          <p:nvPr>
            <p:ph type="sldNum" sz="quarter" idx="12"/>
          </p:nvPr>
        </p:nvSpPr>
        <p:spPr>
          <a:xfrm>
            <a:off x="4343400" y="1042988"/>
            <a:ext cx="457200" cy="441325"/>
          </a:xfrm>
        </p:spPr>
        <p:txBody>
          <a:bodyPr/>
          <a:lstStyle>
            <a:lvl1pPr>
              <a:defRPr/>
            </a:lvl1pPr>
          </a:lstStyle>
          <a:p>
            <a:fld id="{CF647DB1-2ED4-4F41-AF7C-9CF065A2E7B2}" type="slidenum">
              <a:rPr lang="pl-PL" altLang="pl-PL"/>
              <a:pPr/>
              <a:t>‹#›</a:t>
            </a:fld>
            <a:endParaRPr lang="pl-PL" altLang="pl-PL"/>
          </a:p>
        </p:txBody>
      </p:sp>
    </p:spTree>
    <p:extLst>
      <p:ext uri="{BB962C8B-B14F-4D97-AF65-F5344CB8AC3E}">
        <p14:creationId xmlns:p14="http://schemas.microsoft.com/office/powerpoint/2010/main" val="23489460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lvl1pPr>
              <a:defRPr/>
            </a:lvl1pPr>
          </a:lstStyle>
          <a:p>
            <a:pPr>
              <a:defRPr/>
            </a:pPr>
            <a:r>
              <a:rPr lang="pl-PL"/>
              <a:t>2009-09-13</a:t>
            </a:r>
          </a:p>
        </p:txBody>
      </p:sp>
      <p:sp>
        <p:nvSpPr>
          <p:cNvPr id="4" name="Symbol zastępczy stopki 3"/>
          <p:cNvSpPr>
            <a:spLocks noGrp="1"/>
          </p:cNvSpPr>
          <p:nvPr>
            <p:ph type="ftr" sz="quarter" idx="11"/>
          </p:nvPr>
        </p:nvSpPr>
        <p:spPr/>
        <p:txBody>
          <a:bodyPr/>
          <a:lstStyle>
            <a:lvl1pPr>
              <a:defRPr/>
            </a:lvl1pPr>
          </a:lstStyle>
          <a:p>
            <a:pPr>
              <a:defRPr/>
            </a:pPr>
            <a:endParaRPr lang="pl-PL"/>
          </a:p>
        </p:txBody>
      </p:sp>
      <p:sp>
        <p:nvSpPr>
          <p:cNvPr id="5" name="Symbol zastępczy numeru slajdu 4"/>
          <p:cNvSpPr>
            <a:spLocks noGrp="1"/>
          </p:cNvSpPr>
          <p:nvPr>
            <p:ph type="sldNum" sz="quarter" idx="12"/>
          </p:nvPr>
        </p:nvSpPr>
        <p:spPr>
          <a:xfrm>
            <a:off x="4343400" y="1036638"/>
            <a:ext cx="457200" cy="441325"/>
          </a:xfrm>
        </p:spPr>
        <p:txBody>
          <a:bodyPr/>
          <a:lstStyle>
            <a:lvl1pPr>
              <a:defRPr/>
            </a:lvl1pPr>
          </a:lstStyle>
          <a:p>
            <a:fld id="{A6D42A0E-0F0D-48E5-952D-F26DDC6A9FA9}" type="slidenum">
              <a:rPr lang="pl-PL" altLang="pl-PL"/>
              <a:pPr/>
              <a:t>‹#›</a:t>
            </a:fld>
            <a:endParaRPr lang="pl-PL" altLang="pl-PL"/>
          </a:p>
        </p:txBody>
      </p:sp>
    </p:spTree>
    <p:extLst>
      <p:ext uri="{BB962C8B-B14F-4D97-AF65-F5344CB8AC3E}">
        <p14:creationId xmlns:p14="http://schemas.microsoft.com/office/powerpoint/2010/main" val="126771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Prostokąt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3" name="Prostokąt 25"/>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4" name="Prostokąt 2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5" name="Prostokąt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6" name="Prostokąt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7" name="Prostokąt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8" name="Symbol zastępczy daty 1"/>
          <p:cNvSpPr>
            <a:spLocks noGrp="1"/>
          </p:cNvSpPr>
          <p:nvPr>
            <p:ph type="dt" sz="half" idx="10"/>
          </p:nvPr>
        </p:nvSpPr>
        <p:spPr/>
        <p:txBody>
          <a:bodyPr/>
          <a:lstStyle>
            <a:lvl1pPr>
              <a:defRPr/>
            </a:lvl1pPr>
          </a:lstStyle>
          <a:p>
            <a:pPr>
              <a:defRPr/>
            </a:pPr>
            <a:r>
              <a:rPr lang="pl-PL"/>
              <a:t>2009-09-13</a:t>
            </a:r>
          </a:p>
        </p:txBody>
      </p:sp>
      <p:sp>
        <p:nvSpPr>
          <p:cNvPr id="9" name="Symbol zastępczy stopki 2"/>
          <p:cNvSpPr>
            <a:spLocks noGrp="1"/>
          </p:cNvSpPr>
          <p:nvPr>
            <p:ph type="ftr" sz="quarter" idx="11"/>
          </p:nvPr>
        </p:nvSpPr>
        <p:spPr/>
        <p:txBody>
          <a:bodyPr/>
          <a:lstStyle>
            <a:lvl1pPr>
              <a:defRPr/>
            </a:lvl1pPr>
          </a:lstStyle>
          <a:p>
            <a:pPr>
              <a:defRPr/>
            </a:pPr>
            <a:endParaRPr lang="pl-PL"/>
          </a:p>
        </p:txBody>
      </p:sp>
      <p:sp>
        <p:nvSpPr>
          <p:cNvPr id="10" name="Symbol zastępczy numeru slajdu 3"/>
          <p:cNvSpPr>
            <a:spLocks noGrp="1"/>
          </p:cNvSpPr>
          <p:nvPr>
            <p:ph type="sldNum" sz="quarter" idx="12"/>
          </p:nvPr>
        </p:nvSpPr>
        <p:spPr>
          <a:xfrm>
            <a:off x="4267200" y="6324600"/>
            <a:ext cx="609600" cy="441325"/>
          </a:xfrm>
        </p:spPr>
        <p:txBody>
          <a:bodyPr/>
          <a:lstStyle>
            <a:lvl1pPr>
              <a:defRPr>
                <a:solidFill>
                  <a:srgbClr val="FFFFFF"/>
                </a:solidFill>
              </a:defRPr>
            </a:lvl1pPr>
          </a:lstStyle>
          <a:p>
            <a:fld id="{F85978F7-E9F7-4612-8B6F-A5E55F5F9874}" type="slidenum">
              <a:rPr lang="pl-PL" altLang="pl-PL"/>
              <a:pPr/>
              <a:t>‹#›</a:t>
            </a:fld>
            <a:endParaRPr lang="pl-PL" altLang="pl-PL"/>
          </a:p>
        </p:txBody>
      </p:sp>
    </p:spTree>
    <p:extLst>
      <p:ext uri="{BB962C8B-B14F-4D97-AF65-F5344CB8AC3E}">
        <p14:creationId xmlns:p14="http://schemas.microsoft.com/office/powerpoint/2010/main" val="252102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Prostokąt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 name="Prostokąt 2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7" name="Prostokąt 2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8" name="Prostokąt 27"/>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9" name="Prostokąt 2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 name="Prostokąt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Prostokąt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2" name="Łącznik prostoliniowy 3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Prostokąt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2" name="Tytuł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pl-PL" smtClean="0"/>
              <a:t>Kliknij, aby edytować styl</a:t>
            </a:r>
            <a:endParaRPr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20" name="Symbol zastępczy zawartości 19"/>
          <p:cNvSpPr>
            <a:spLocks noGrp="1"/>
          </p:cNvSpPr>
          <p:nvPr>
            <p:ph sz="quarter" idx="1"/>
          </p:nvPr>
        </p:nvSpPr>
        <p:spPr>
          <a:xfrm>
            <a:off x="3124200" y="685800"/>
            <a:ext cx="5638800" cy="5410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6" name="Symbol zastępczy numeru slajdu 6"/>
          <p:cNvSpPr>
            <a:spLocks noGrp="1"/>
          </p:cNvSpPr>
          <p:nvPr>
            <p:ph type="sldNum" sz="quarter" idx="10"/>
          </p:nvPr>
        </p:nvSpPr>
        <p:spPr>
          <a:xfrm>
            <a:off x="1371600" y="312738"/>
            <a:ext cx="457200" cy="441325"/>
          </a:xfrm>
        </p:spPr>
        <p:txBody>
          <a:bodyPr/>
          <a:lstStyle>
            <a:lvl1pPr>
              <a:defRPr/>
            </a:lvl1pPr>
          </a:lstStyle>
          <a:p>
            <a:fld id="{C18EA204-62D4-4790-A047-592294D39AA4}" type="slidenum">
              <a:rPr lang="pl-PL" altLang="pl-PL"/>
              <a:pPr/>
              <a:t>‹#›</a:t>
            </a:fld>
            <a:endParaRPr lang="pl-PL" altLang="pl-PL"/>
          </a:p>
        </p:txBody>
      </p:sp>
      <p:sp>
        <p:nvSpPr>
          <p:cNvPr id="17" name="Symbol zastępczy daty 4"/>
          <p:cNvSpPr>
            <a:spLocks noGrp="1"/>
          </p:cNvSpPr>
          <p:nvPr>
            <p:ph type="dt" sz="half" idx="11"/>
          </p:nvPr>
        </p:nvSpPr>
        <p:spPr/>
        <p:txBody>
          <a:bodyPr/>
          <a:lstStyle>
            <a:lvl1pPr>
              <a:defRPr/>
            </a:lvl1pPr>
          </a:lstStyle>
          <a:p>
            <a:pPr>
              <a:defRPr/>
            </a:pPr>
            <a:r>
              <a:rPr lang="pl-PL"/>
              <a:t>2009-09-13</a:t>
            </a:r>
          </a:p>
        </p:txBody>
      </p:sp>
      <p:sp>
        <p:nvSpPr>
          <p:cNvPr id="18" name="Symbol zastępczy stopki 5"/>
          <p:cNvSpPr>
            <a:spLocks noGrp="1"/>
          </p:cNvSpPr>
          <p:nvPr>
            <p:ph type="ftr" sz="quarter" idx="12"/>
          </p:nvPr>
        </p:nvSpPr>
        <p:spPr>
          <a:xfrm>
            <a:off x="301625" y="6410325"/>
            <a:ext cx="3382963" cy="366713"/>
          </a:xfrm>
        </p:spPr>
        <p:txBody>
          <a:bodyPr/>
          <a:lstStyle>
            <a:lvl1pPr>
              <a:defRPr/>
            </a:lvl1pPr>
          </a:lstStyle>
          <a:p>
            <a:pPr>
              <a:defRPr/>
            </a:pPr>
            <a:endParaRPr lang="pl-PL"/>
          </a:p>
        </p:txBody>
      </p:sp>
    </p:spTree>
    <p:extLst>
      <p:ext uri="{BB962C8B-B14F-4D97-AF65-F5344CB8AC3E}">
        <p14:creationId xmlns:p14="http://schemas.microsoft.com/office/powerpoint/2010/main" val="1454684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Łącznik prostoliniowy 2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 name="Prostokąt 2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7" name="Prostokąt 26"/>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8" name="Prostokąt 27"/>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9" name="Prostokąt 2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 name="Prostokąt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Prostokąt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Prostokąt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Prostokąt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pl-PL" smtClean="0"/>
              <a:t>Kliknij, aby edytować styl</a:t>
            </a:r>
            <a:endParaRPr lang="en-US"/>
          </a:p>
        </p:txBody>
      </p:sp>
      <p:sp>
        <p:nvSpPr>
          <p:cNvPr id="3" name="Symbol zastępczy obrazu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l-PL" smtClean="0"/>
              <a:t>Kliknij, aby edytować style wzorca tekstu</a:t>
            </a:r>
          </a:p>
        </p:txBody>
      </p:sp>
      <p:sp>
        <p:nvSpPr>
          <p:cNvPr id="16" name="Symbol zastępczy numeru slajdu 6"/>
          <p:cNvSpPr>
            <a:spLocks noGrp="1"/>
          </p:cNvSpPr>
          <p:nvPr>
            <p:ph type="sldNum" sz="quarter" idx="10"/>
          </p:nvPr>
        </p:nvSpPr>
        <p:spPr>
          <a:xfrm>
            <a:off x="1371600" y="312738"/>
            <a:ext cx="457200" cy="441325"/>
          </a:xfrm>
        </p:spPr>
        <p:txBody>
          <a:bodyPr/>
          <a:lstStyle>
            <a:lvl1pPr>
              <a:defRPr/>
            </a:lvl1pPr>
          </a:lstStyle>
          <a:p>
            <a:fld id="{548988ED-67A0-4DC6-BE42-326ADF71698E}" type="slidenum">
              <a:rPr lang="pl-PL" altLang="pl-PL"/>
              <a:pPr/>
              <a:t>‹#›</a:t>
            </a:fld>
            <a:endParaRPr lang="pl-PL" altLang="pl-PL"/>
          </a:p>
        </p:txBody>
      </p:sp>
      <p:sp>
        <p:nvSpPr>
          <p:cNvPr id="17" name="Symbol zastępczy daty 4"/>
          <p:cNvSpPr>
            <a:spLocks noGrp="1"/>
          </p:cNvSpPr>
          <p:nvPr>
            <p:ph type="dt" sz="half" idx="11"/>
          </p:nvPr>
        </p:nvSpPr>
        <p:spPr>
          <a:xfrm>
            <a:off x="5788025" y="6405563"/>
            <a:ext cx="3044825" cy="365125"/>
          </a:xfrm>
        </p:spPr>
        <p:txBody>
          <a:bodyPr/>
          <a:lstStyle>
            <a:lvl1pPr>
              <a:defRPr/>
            </a:lvl1pPr>
          </a:lstStyle>
          <a:p>
            <a:pPr>
              <a:defRPr/>
            </a:pPr>
            <a:r>
              <a:rPr lang="pl-PL"/>
              <a:t>2009-09-13</a:t>
            </a:r>
          </a:p>
        </p:txBody>
      </p:sp>
      <p:sp>
        <p:nvSpPr>
          <p:cNvPr id="18" name="Symbol zastępczy stopki 5"/>
          <p:cNvSpPr>
            <a:spLocks noGrp="1"/>
          </p:cNvSpPr>
          <p:nvPr>
            <p:ph type="ftr" sz="quarter" idx="12"/>
          </p:nvPr>
        </p:nvSpPr>
        <p:spPr>
          <a:xfrm>
            <a:off x="301625" y="6410325"/>
            <a:ext cx="3584575" cy="366713"/>
          </a:xfrm>
        </p:spPr>
        <p:txBody>
          <a:bodyPr/>
          <a:lstStyle>
            <a:lvl1pPr>
              <a:defRPr/>
            </a:lvl1pPr>
          </a:lstStyle>
          <a:p>
            <a:pPr>
              <a:defRPr/>
            </a:pPr>
            <a:endParaRPr lang="pl-PL"/>
          </a:p>
        </p:txBody>
      </p:sp>
    </p:spTree>
    <p:extLst>
      <p:ext uri="{BB962C8B-B14F-4D97-AF65-F5344CB8AC3E}">
        <p14:creationId xmlns:p14="http://schemas.microsoft.com/office/powerpoint/2010/main" val="208646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rostokąt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27" name="Prostokąt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28" name="Prostokąt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1029" name="Prostokąt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US" altLang="pl-PL">
              <a:solidFill>
                <a:prstClr val="black"/>
              </a:solidFill>
            </a:endParaRPr>
          </a:p>
        </p:txBody>
      </p:sp>
      <p:sp>
        <p:nvSpPr>
          <p:cNvPr id="9" name="Prostokąt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4" name="Symbol zastępczy daty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smtClean="0">
                <a:solidFill>
                  <a:srgbClr val="FFFFFF"/>
                </a:solidFill>
                <a:latin typeface="Arial" charset="0"/>
                <a:cs typeface="Arial" charset="0"/>
              </a:defRPr>
            </a:lvl1pPr>
          </a:lstStyle>
          <a:p>
            <a:pPr fontAlgn="base">
              <a:spcBef>
                <a:spcPct val="0"/>
              </a:spcBef>
              <a:spcAft>
                <a:spcPct val="0"/>
              </a:spcAft>
              <a:defRPr/>
            </a:pPr>
            <a:r>
              <a:rPr lang="pl-PL"/>
              <a:t>2009-09-13</a:t>
            </a:r>
          </a:p>
        </p:txBody>
      </p:sp>
      <p:sp>
        <p:nvSpPr>
          <p:cNvPr id="3" name="Symbol zastępczy stopki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fontAlgn="base">
              <a:spcBef>
                <a:spcPct val="0"/>
              </a:spcBef>
              <a:spcAft>
                <a:spcPct val="0"/>
              </a:spcAft>
              <a:defRPr/>
            </a:pPr>
            <a:endParaRPr lang="pl-PL"/>
          </a:p>
        </p:txBody>
      </p:sp>
      <p:sp>
        <p:nvSpPr>
          <p:cNvPr id="8" name="Prostokąt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0" name="Łącznik prostoliniowy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Symbol zastępczy numeru slajdu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defRPr>
            </a:lvl1pPr>
          </a:lstStyle>
          <a:p>
            <a:pPr fontAlgn="base">
              <a:spcBef>
                <a:spcPct val="0"/>
              </a:spcBef>
              <a:spcAft>
                <a:spcPct val="0"/>
              </a:spcAft>
            </a:pPr>
            <a:fld id="{2543DCA5-0C4E-4783-8384-16B8A7FEA8DD}" type="slidenum">
              <a:rPr lang="pl-PL" altLang="pl-PL">
                <a:latin typeface="Arial" panose="020B0604020202020204" pitchFamily="34" charset="0"/>
                <a:cs typeface="Arial" panose="020B0604020202020204" pitchFamily="34" charset="0"/>
              </a:rPr>
              <a:pPr fontAlgn="base">
                <a:spcBef>
                  <a:spcPct val="0"/>
                </a:spcBef>
                <a:spcAft>
                  <a:spcPct val="0"/>
                </a:spcAft>
              </a:pPr>
              <a:t>‹#›</a:t>
            </a:fld>
            <a:endParaRPr lang="pl-PL" altLang="pl-PL">
              <a:latin typeface="Arial" panose="020B0604020202020204" pitchFamily="34" charset="0"/>
              <a:cs typeface="Arial" panose="020B0604020202020204" pitchFamily="34" charset="0"/>
            </a:endParaRPr>
          </a:p>
        </p:txBody>
      </p:sp>
      <p:sp>
        <p:nvSpPr>
          <p:cNvPr id="1038" name="Symbol zastępczy tytułu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l-PL" altLang="pl-PL" smtClean="0"/>
              <a:t>Kliknij, aby edytować styl</a:t>
            </a:r>
            <a:endParaRPr lang="en-US" altLang="pl-PL" smtClean="0"/>
          </a:p>
        </p:txBody>
      </p:sp>
      <p:sp>
        <p:nvSpPr>
          <p:cNvPr id="1039" name="Symbol zastępczy tekstu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pic>
        <p:nvPicPr>
          <p:cNvPr id="1040" name="Obraz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4" descr="http://www.zmt.tarnow.pl/obrazki/logo.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51500" y="6015038"/>
            <a:ext cx="3233738"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388" y="6181725"/>
            <a:ext cx="1079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28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anose="02040502050405020303" pitchFamily="18" charset="0"/>
        </a:defRPr>
      </a:lvl2pPr>
      <a:lvl3pPr algn="ctr" rtl="0" fontAlgn="base">
        <a:spcBef>
          <a:spcPct val="0"/>
        </a:spcBef>
        <a:spcAft>
          <a:spcPct val="0"/>
        </a:spcAft>
        <a:defRPr sz="3300">
          <a:solidFill>
            <a:srgbClr val="7B9899"/>
          </a:solidFill>
          <a:latin typeface="Georgia" panose="02040502050405020303" pitchFamily="18" charset="0"/>
        </a:defRPr>
      </a:lvl3pPr>
      <a:lvl4pPr algn="ctr" rtl="0" fontAlgn="base">
        <a:spcBef>
          <a:spcPct val="0"/>
        </a:spcBef>
        <a:spcAft>
          <a:spcPct val="0"/>
        </a:spcAft>
        <a:defRPr sz="3300">
          <a:solidFill>
            <a:srgbClr val="7B9899"/>
          </a:solidFill>
          <a:latin typeface="Georgia" panose="02040502050405020303" pitchFamily="18" charset="0"/>
        </a:defRPr>
      </a:lvl4pPr>
      <a:lvl5pPr algn="ctr" rtl="0" fontAlgn="base">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fontAlgn="base">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Podtytuł 2"/>
          <p:cNvSpPr>
            <a:spLocks noGrp="1"/>
          </p:cNvSpPr>
          <p:nvPr>
            <p:ph type="subTitle" idx="1"/>
          </p:nvPr>
        </p:nvSpPr>
        <p:spPr>
          <a:xfrm>
            <a:off x="611188" y="2636838"/>
            <a:ext cx="7704137" cy="2808287"/>
          </a:xfrm>
        </p:spPr>
        <p:txBody>
          <a:bodyPr>
            <a:normAutofit/>
          </a:bodyPr>
          <a:lstStyle/>
          <a:p>
            <a:pPr>
              <a:lnSpc>
                <a:spcPct val="90000"/>
              </a:lnSpc>
            </a:pPr>
            <a:endParaRPr lang="pl-PL" altLang="pl-PL" cap="none" dirty="0" smtClean="0"/>
          </a:p>
          <a:p>
            <a:pPr>
              <a:lnSpc>
                <a:spcPct val="90000"/>
              </a:lnSpc>
            </a:pPr>
            <a:r>
              <a:rPr lang="pl-PL" altLang="pl-PL" sz="2000" cap="none" dirty="0" smtClean="0">
                <a:solidFill>
                  <a:srgbClr val="2A2A2A"/>
                </a:solidFill>
              </a:rPr>
              <a:t>OPRACOWANIE PRZEŁOMOWEGO PROCESU I URZĄDZENIA DO AUTOMATYCZNEGO PROSTOWANIA SMUKŁYCH WYROBÓW DRĄŻONYCH O SZEROKIEJ ZMIENNOŚCI PRZEKROJU POPRZECZNEGO I DUŻEGO ZAKRESU DŁUGOŚCI.</a:t>
            </a:r>
          </a:p>
          <a:p>
            <a:pPr>
              <a:lnSpc>
                <a:spcPct val="90000"/>
              </a:lnSpc>
            </a:pPr>
            <a:endParaRPr lang="pl-PL" altLang="pl-PL" cap="none" dirty="0" smtClean="0">
              <a:solidFill>
                <a:srgbClr val="2A2A2A"/>
              </a:solidFill>
            </a:endParaRPr>
          </a:p>
          <a:p>
            <a:pPr>
              <a:lnSpc>
                <a:spcPct val="90000"/>
              </a:lnSpc>
            </a:pPr>
            <a:r>
              <a:rPr lang="pl-PL" altLang="pl-PL" cap="none" dirty="0" smtClean="0">
                <a:solidFill>
                  <a:srgbClr val="2A2A2A"/>
                </a:solidFill>
              </a:rPr>
              <a:t>Część techniczna</a:t>
            </a:r>
            <a:endParaRPr lang="pl-PL" altLang="pl-PL" cap="none" dirty="0" smtClean="0">
              <a:solidFill>
                <a:srgbClr val="2A2A2A"/>
              </a:solidFill>
            </a:endParaRPr>
          </a:p>
        </p:txBody>
      </p:sp>
      <p:sp>
        <p:nvSpPr>
          <p:cNvPr id="14339" name="Tytuł 1"/>
          <p:cNvSpPr>
            <a:spLocks noGrp="1"/>
          </p:cNvSpPr>
          <p:nvPr>
            <p:ph type="ctrTitle"/>
          </p:nvPr>
        </p:nvSpPr>
        <p:spPr>
          <a:xfrm>
            <a:off x="684213" y="1196975"/>
            <a:ext cx="7772400" cy="1008063"/>
          </a:xfrm>
          <a:solidFill>
            <a:srgbClr val="FFFFFF"/>
          </a:solidFill>
        </p:spPr>
        <p:txBody>
          <a:bodyPr/>
          <a:lstStyle/>
          <a:p>
            <a:r>
              <a:rPr lang="pl-PL" altLang="pl-PL" smtClean="0"/>
              <a:t>Kickoff projektu pt.:</a:t>
            </a:r>
          </a:p>
        </p:txBody>
      </p:sp>
      <p:sp>
        <p:nvSpPr>
          <p:cNvPr id="14341" name="Rectangle 3"/>
          <p:cNvSpPr>
            <a:spLocks noChangeArrowheads="1"/>
          </p:cNvSpPr>
          <p:nvPr/>
        </p:nvSpPr>
        <p:spPr bwMode="auto">
          <a:xfrm>
            <a:off x="0" y="-18256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fontAlgn="base">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fontAlgn="base">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fontAlgn="base">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fontAlgn="base">
              <a:spcBef>
                <a:spcPct val="20000"/>
              </a:spcBef>
              <a:spcAft>
                <a:spcPct val="0"/>
              </a:spcAft>
              <a:buClr>
                <a:srgbClr val="8FB08C"/>
              </a:buClr>
              <a:buChar char="•"/>
              <a:defRPr>
                <a:solidFill>
                  <a:schemeClr val="tx1"/>
                </a:solidFill>
                <a:latin typeface="Georgia" panose="02040502050405020303" pitchFamily="18" charset="0"/>
              </a:defRPr>
            </a:lvl9pPr>
          </a:lstStyle>
          <a:p>
            <a:pPr fontAlgn="base">
              <a:spcBef>
                <a:spcPct val="0"/>
              </a:spcBef>
              <a:spcAft>
                <a:spcPct val="0"/>
              </a:spcAft>
              <a:buClrTx/>
              <a:buSzTx/>
              <a:buFontTx/>
              <a:buNone/>
            </a:pPr>
            <a:endParaRPr lang="en-US" altLang="pl-PL" sz="1800">
              <a:solidFill>
                <a:prstClr val="black"/>
              </a:solidFill>
              <a:latin typeface="Lucida Sans Unicode" panose="020B0602030504020204" pitchFamily="34" charset="0"/>
              <a:cs typeface="Arial" panose="020B0604020202020204" pitchFamily="34" charset="0"/>
            </a:endParaRPr>
          </a:p>
        </p:txBody>
      </p:sp>
      <p:sp>
        <p:nvSpPr>
          <p:cNvPr id="14342" name="Rectangle 4"/>
          <p:cNvSpPr>
            <a:spLocks noChangeArrowheads="1"/>
          </p:cNvSpPr>
          <p:nvPr/>
        </p:nvSpPr>
        <p:spPr bwMode="auto">
          <a:xfrm>
            <a:off x="0" y="476250"/>
            <a:ext cx="4441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fontAlgn="base">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fontAlgn="base">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fontAlgn="base">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fontAlgn="base">
              <a:spcBef>
                <a:spcPct val="20000"/>
              </a:spcBef>
              <a:spcAft>
                <a:spcPct val="0"/>
              </a:spcAft>
              <a:buClr>
                <a:srgbClr val="8FB08C"/>
              </a:buClr>
              <a:buChar char="•"/>
              <a:defRPr>
                <a:solidFill>
                  <a:schemeClr val="tx1"/>
                </a:solidFill>
                <a:latin typeface="Georgia" panose="02040502050405020303" pitchFamily="18" charset="0"/>
              </a:defRPr>
            </a:lvl9pPr>
          </a:lstStyle>
          <a:p>
            <a:pPr fontAlgn="base">
              <a:spcBef>
                <a:spcPct val="0"/>
              </a:spcBef>
              <a:spcAft>
                <a:spcPct val="0"/>
              </a:spcAft>
              <a:buClrTx/>
              <a:buSzTx/>
              <a:buFontTx/>
              <a:buNone/>
            </a:pPr>
            <a:r>
              <a:rPr lang="pl-PL" altLang="pl-PL" sz="1200">
                <a:solidFill>
                  <a:prstClr val="black"/>
                </a:solidFill>
                <a:latin typeface="Arial" panose="020B0604020202020204" pitchFamily="34" charset="0"/>
                <a:cs typeface="Times New Roman" panose="02020603050405020304" pitchFamily="18" charset="0"/>
              </a:rPr>
              <a:t>	                                                                              </a:t>
            </a:r>
            <a:endParaRPr lang="pl-PL" altLang="pl-PL" sz="1800">
              <a:solidFill>
                <a:prstClr val="black"/>
              </a:solidFill>
              <a:latin typeface="Arial" panose="020B0604020202020204" pitchFamily="34" charset="0"/>
              <a:cs typeface="Arial" panose="020B0604020202020204" pitchFamily="34" charset="0"/>
            </a:endParaRPr>
          </a:p>
        </p:txBody>
      </p:sp>
      <p:sp>
        <p:nvSpPr>
          <p:cNvPr id="2" name="Prostokąt 1"/>
          <p:cNvSpPr/>
          <p:nvPr/>
        </p:nvSpPr>
        <p:spPr>
          <a:xfrm>
            <a:off x="3123722" y="5939240"/>
            <a:ext cx="2488182" cy="341632"/>
          </a:xfrm>
          <a:prstGeom prst="rect">
            <a:avLst/>
          </a:prstGeom>
        </p:spPr>
        <p:txBody>
          <a:bodyPr wrap="none">
            <a:spAutoFit/>
          </a:bodyPr>
          <a:lstStyle/>
          <a:p>
            <a:pPr>
              <a:lnSpc>
                <a:spcPct val="90000"/>
              </a:lnSpc>
            </a:pPr>
            <a:r>
              <a:rPr lang="pl-PL" altLang="pl-PL" cap="none" dirty="0" smtClean="0">
                <a:solidFill>
                  <a:srgbClr val="2A2A2A"/>
                </a:solidFill>
              </a:rPr>
              <a:t>Poznań, 12-13.05.2016</a:t>
            </a:r>
            <a:endParaRPr lang="pl-PL" altLang="pl-PL" cap="none" dirty="0" smtClean="0"/>
          </a:p>
        </p:txBody>
      </p:sp>
    </p:spTree>
    <p:extLst>
      <p:ext uri="{BB962C8B-B14F-4D97-AF65-F5344CB8AC3E}">
        <p14:creationId xmlns:p14="http://schemas.microsoft.com/office/powerpoint/2010/main" val="3453435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08344" y="2448856"/>
            <a:ext cx="8692588" cy="1200329"/>
          </a:xfrm>
          <a:prstGeom prst="rect">
            <a:avLst/>
          </a:prstGeom>
        </p:spPr>
        <p:txBody>
          <a:bodyPr wrap="square">
            <a:spAutoFit/>
          </a:bodyPr>
          <a:lstStyle/>
          <a:p>
            <a:r>
              <a:rPr lang="pl-PL" b="0" i="0" u="none" strike="noStrike" baseline="0" dirty="0" smtClean="0">
                <a:latin typeface="DejaVuSans"/>
              </a:rPr>
              <a:t>Kamieniem milowym, który zadecyduje o powodzeniu projektu badawczego będzie wybór optymalnego systemu pomiarowego na podstawie którego zostanie zbudowane zautomatyzowane stanowisko pomiarowe, zintegrowane z urządzeniem prostującym. Rozbudowanie bazy danych o informacje zebrane w trakcie etapu.</a:t>
            </a:r>
            <a:endParaRPr lang="pl-PL" dirty="0"/>
          </a:p>
        </p:txBody>
      </p:sp>
      <p:sp>
        <p:nvSpPr>
          <p:cNvPr id="5" name="Prostokąt 4"/>
          <p:cNvSpPr/>
          <p:nvPr/>
        </p:nvSpPr>
        <p:spPr>
          <a:xfrm>
            <a:off x="208344" y="4123746"/>
            <a:ext cx="8692588" cy="1815882"/>
          </a:xfrm>
          <a:prstGeom prst="rect">
            <a:avLst/>
          </a:prstGeom>
        </p:spPr>
        <p:txBody>
          <a:bodyPr wrap="square">
            <a:spAutoFit/>
          </a:bodyPr>
          <a:lstStyle/>
          <a:p>
            <a:r>
              <a:rPr lang="pl-PL" sz="1400" b="0" i="0" u="none" strike="noStrike" baseline="0" dirty="0" smtClean="0">
                <a:latin typeface="DejaVuSans"/>
              </a:rPr>
              <a:t>-</a:t>
            </a:r>
            <a:r>
              <a:rPr lang="pl-PL" sz="1400" b="1" i="0" u="none" strike="noStrike" baseline="0" dirty="0" smtClean="0">
                <a:solidFill>
                  <a:srgbClr val="FF0000"/>
                </a:solidFill>
                <a:latin typeface="DejaVuSans"/>
              </a:rPr>
              <a:t>Ryzyko związane z systemem zarządzania.</a:t>
            </a:r>
            <a:r>
              <a:rPr lang="pl-PL" sz="1400" b="0" i="0" u="none" strike="noStrike" baseline="0" dirty="0" smtClean="0">
                <a:latin typeface="DejaVuSans"/>
              </a:rPr>
              <a:t> System zarządzania w jednostkach biorących udział w projekcie jest gwarantem prawidłowego wykonania merytorycznego i finansowego projektu. Kadra uczestnicząca w projekcie, jak i kadra administracyjna jest w pełni przygotowana do realizacji takich projektów. Ma ona doświadczenie z dotychczasowej realizacji projektów.</a:t>
            </a:r>
          </a:p>
          <a:p>
            <a:r>
              <a:rPr lang="pl-PL" sz="1400" b="0" i="0" u="none" strike="noStrike" baseline="0" dirty="0" smtClean="0">
                <a:latin typeface="DejaVuSans"/>
              </a:rPr>
              <a:t>- </a:t>
            </a:r>
            <a:r>
              <a:rPr lang="pl-PL" sz="1400" b="1" i="0" u="none" strike="noStrike" baseline="0" dirty="0" smtClean="0">
                <a:solidFill>
                  <a:srgbClr val="FF0000"/>
                </a:solidFill>
                <a:latin typeface="DejaVuSans"/>
              </a:rPr>
              <a:t>Ryzyko złego doboru systemu pomiarowego</a:t>
            </a:r>
            <a:r>
              <a:rPr lang="pl-PL" sz="1400" b="0" i="0" u="none" strike="noStrike" baseline="0" dirty="0" smtClean="0">
                <a:latin typeface="DejaVuSans"/>
              </a:rPr>
              <a:t>. Ryzyko to jest określane jako niskie lub średnie, jednak aby przeciwdziałać niemu zostanie przeprowadzone badanie kontrolne zmierzające do zweryfikowania</a:t>
            </a:r>
          </a:p>
          <a:p>
            <a:r>
              <a:rPr lang="pl-PL" sz="1400" b="0" i="0" u="none" strike="noStrike" baseline="0" dirty="0" smtClean="0">
                <a:latin typeface="DejaVuSans"/>
              </a:rPr>
              <a:t>wybranych systemów, po czym w razie konieczności systemy te zostaną skorygowane. Proces ten będzie</a:t>
            </a:r>
          </a:p>
          <a:p>
            <a:r>
              <a:rPr lang="pl-PL" sz="1400" b="0" i="0" u="none" strike="noStrike" baseline="0" dirty="0" smtClean="0">
                <a:latin typeface="DejaVuSans"/>
              </a:rPr>
              <a:t>powtarzany aż do uzyskania optymalnego pomiaru.</a:t>
            </a:r>
            <a:endParaRPr lang="pl-PL" sz="1400" dirty="0"/>
          </a:p>
        </p:txBody>
      </p:sp>
      <p:sp>
        <p:nvSpPr>
          <p:cNvPr id="6"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2:</a:t>
            </a:r>
            <a:endParaRPr lang="pl-PL" sz="2800" dirty="0">
              <a:solidFill>
                <a:schemeClr val="bg1">
                  <a:lumMod val="50000"/>
                </a:schemeClr>
              </a:solidFill>
            </a:endParaRPr>
          </a:p>
        </p:txBody>
      </p:sp>
    </p:spTree>
    <p:extLst>
      <p:ext uri="{BB962C8B-B14F-4D97-AF65-F5344CB8AC3E}">
        <p14:creationId xmlns:p14="http://schemas.microsoft.com/office/powerpoint/2010/main" val="236366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3:</a:t>
            </a:r>
            <a:endParaRPr lang="pl-PL" sz="2800" dirty="0">
              <a:solidFill>
                <a:schemeClr val="bg1">
                  <a:lumMod val="50000"/>
                </a:schemeClr>
              </a:solidFill>
            </a:endParaRPr>
          </a:p>
        </p:txBody>
      </p:sp>
      <p:sp>
        <p:nvSpPr>
          <p:cNvPr id="4" name="pole tekstowe 3"/>
          <p:cNvSpPr txBox="1"/>
          <p:nvPr/>
        </p:nvSpPr>
        <p:spPr>
          <a:xfrm>
            <a:off x="509155" y="3103451"/>
            <a:ext cx="8534400" cy="1477328"/>
          </a:xfrm>
          <a:prstGeom prst="rect">
            <a:avLst/>
          </a:prstGeom>
          <a:noFill/>
        </p:spPr>
        <p:txBody>
          <a:bodyPr wrap="square" rtlCol="0">
            <a:spAutoFit/>
          </a:bodyPr>
          <a:lstStyle/>
          <a:p>
            <a:r>
              <a:rPr lang="pl-PL" dirty="0" smtClean="0"/>
              <a:t>Zbudowanie </a:t>
            </a:r>
            <a:r>
              <a:rPr lang="pl-PL" dirty="0" smtClean="0"/>
              <a:t>systemu eksperckiego wraz z </a:t>
            </a:r>
            <a:r>
              <a:rPr lang="pl-PL" dirty="0" smtClean="0"/>
              <a:t>hurtownią </a:t>
            </a:r>
            <a:r>
              <a:rPr lang="pl-PL" dirty="0"/>
              <a:t>danych będąca podstawą bazy wiedzy dla </a:t>
            </a:r>
            <a:r>
              <a:rPr lang="pl-PL" dirty="0" smtClean="0"/>
              <a:t>zgromadzenia informacji </a:t>
            </a:r>
            <a:r>
              <a:rPr lang="pl-PL" dirty="0"/>
              <a:t>z zakresu pomiarów i procesu prostowania ręcznego oraz informacji materiałowych </a:t>
            </a:r>
            <a:r>
              <a:rPr lang="pl-PL" dirty="0" smtClean="0"/>
              <a:t>i geometrycznych</a:t>
            </a:r>
            <a:r>
              <a:rPr lang="pl-PL" dirty="0"/>
              <a:t>. </a:t>
            </a:r>
            <a:r>
              <a:rPr lang="pl-PL" dirty="0" smtClean="0"/>
              <a:t>-</a:t>
            </a:r>
            <a:r>
              <a:rPr lang="pl-PL" dirty="0"/>
              <a:t>ustalenie zbioru charakterystyk, określenie formatów ich reprezentacji oraz źródeł i metod ich </a:t>
            </a:r>
            <a:r>
              <a:rPr lang="pl-PL" dirty="0" smtClean="0"/>
              <a:t>pozyskiwania</a:t>
            </a:r>
            <a:endParaRPr lang="pl-PL" dirty="0"/>
          </a:p>
        </p:txBody>
      </p:sp>
      <p:sp>
        <p:nvSpPr>
          <p:cNvPr id="2" name="pole tekstowe 1"/>
          <p:cNvSpPr txBox="1"/>
          <p:nvPr/>
        </p:nvSpPr>
        <p:spPr>
          <a:xfrm>
            <a:off x="509155" y="2150918"/>
            <a:ext cx="2191626" cy="369332"/>
          </a:xfrm>
          <a:prstGeom prst="rect">
            <a:avLst/>
          </a:prstGeom>
          <a:noFill/>
        </p:spPr>
        <p:txBody>
          <a:bodyPr wrap="none" rtlCol="0">
            <a:spAutoFit/>
          </a:bodyPr>
          <a:lstStyle/>
          <a:p>
            <a:r>
              <a:rPr lang="pl-PL" dirty="0" smtClean="0"/>
              <a:t>Wykonawca: </a:t>
            </a:r>
            <a:r>
              <a:rPr lang="pl-PL" b="1" dirty="0" smtClean="0">
                <a:solidFill>
                  <a:srgbClr val="FF0000"/>
                </a:solidFill>
              </a:rPr>
              <a:t>INOP</a:t>
            </a:r>
            <a:endParaRPr lang="pl-PL" b="1" dirty="0">
              <a:solidFill>
                <a:srgbClr val="FF0000"/>
              </a:solidFill>
            </a:endParaRPr>
          </a:p>
        </p:txBody>
      </p:sp>
      <p:sp>
        <p:nvSpPr>
          <p:cNvPr id="5" name="pole tekstowe 4"/>
          <p:cNvSpPr txBox="1"/>
          <p:nvPr/>
        </p:nvSpPr>
        <p:spPr>
          <a:xfrm>
            <a:off x="509155" y="2627184"/>
            <a:ext cx="5179623" cy="369332"/>
          </a:xfrm>
          <a:prstGeom prst="rect">
            <a:avLst/>
          </a:prstGeom>
          <a:noFill/>
        </p:spPr>
        <p:txBody>
          <a:bodyPr wrap="none" rtlCol="0">
            <a:spAutoFit/>
          </a:bodyPr>
          <a:lstStyle/>
          <a:p>
            <a:r>
              <a:rPr lang="pl-PL" dirty="0" smtClean="0"/>
              <a:t>Termin realizacji: od 01-10-2016 do 31-03-2018 r</a:t>
            </a:r>
            <a:endParaRPr lang="pl-PL" dirty="0"/>
          </a:p>
        </p:txBody>
      </p:sp>
    </p:spTree>
    <p:extLst>
      <p:ext uri="{BB962C8B-B14F-4D97-AF65-F5344CB8AC3E}">
        <p14:creationId xmlns:p14="http://schemas.microsoft.com/office/powerpoint/2010/main" val="236046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3:</a:t>
            </a:r>
            <a:endParaRPr lang="pl-PL" sz="2800" dirty="0">
              <a:solidFill>
                <a:schemeClr val="bg1">
                  <a:lumMod val="50000"/>
                </a:schemeClr>
              </a:solidFill>
            </a:endParaRPr>
          </a:p>
        </p:txBody>
      </p:sp>
      <p:sp>
        <p:nvSpPr>
          <p:cNvPr id="4" name="pole tekstowe 3"/>
          <p:cNvSpPr txBox="1"/>
          <p:nvPr/>
        </p:nvSpPr>
        <p:spPr>
          <a:xfrm>
            <a:off x="292747" y="1864312"/>
            <a:ext cx="8534400" cy="2554545"/>
          </a:xfrm>
          <a:prstGeom prst="rect">
            <a:avLst/>
          </a:prstGeom>
          <a:noFill/>
        </p:spPr>
        <p:txBody>
          <a:bodyPr wrap="square" rtlCol="0">
            <a:spAutoFit/>
          </a:bodyPr>
          <a:lstStyle/>
          <a:p>
            <a:r>
              <a:rPr lang="pl-PL" sz="1600" dirty="0" smtClean="0">
                <a:solidFill>
                  <a:prstClr val="black"/>
                </a:solidFill>
              </a:rPr>
              <a:t>Zakres prac:</a:t>
            </a:r>
          </a:p>
          <a:p>
            <a:pPr marL="342900" indent="-342900">
              <a:buFont typeface="+mj-lt"/>
              <a:buAutoNum type="arabicPeriod"/>
            </a:pPr>
            <a:r>
              <a:rPr lang="pl-PL" sz="1600" dirty="0" smtClean="0"/>
              <a:t>odkrycie relacji między charakterystykami na potrzeby tworzonego systemu </a:t>
            </a:r>
          </a:p>
          <a:p>
            <a:pPr marL="342900" indent="-342900">
              <a:buFont typeface="+mj-lt"/>
              <a:buAutoNum type="arabicPeriod"/>
            </a:pPr>
            <a:r>
              <a:rPr lang="pl-PL" sz="1600" dirty="0" smtClean="0"/>
              <a:t>standaryzacja formatów danych pomiarowych w celu ich późniejszego, automatycznego przekazywania do powstającego dedykowanego systemu; </a:t>
            </a:r>
          </a:p>
          <a:p>
            <a:pPr marL="342900" indent="-342900">
              <a:buFont typeface="+mj-lt"/>
              <a:buAutoNum type="arabicPeriod"/>
            </a:pPr>
            <a:r>
              <a:rPr lang="pl-PL" sz="1600" dirty="0" smtClean="0"/>
              <a:t>zaprojektowanie i implementacja logicznych i fizycznych struktur hurtowni danych </a:t>
            </a:r>
          </a:p>
          <a:p>
            <a:pPr marL="342900" indent="-342900">
              <a:buFont typeface="+mj-lt"/>
              <a:buAutoNum type="arabicPeriod"/>
            </a:pPr>
            <a:r>
              <a:rPr lang="pl-PL" sz="1600" dirty="0" smtClean="0"/>
              <a:t>zaprojektowanie procesu ETL (</a:t>
            </a:r>
            <a:r>
              <a:rPr lang="pl-PL" sz="1600" dirty="0" err="1" smtClean="0"/>
              <a:t>Extract-Trasform-Load</a:t>
            </a:r>
            <a:r>
              <a:rPr lang="pl-PL" sz="1600" dirty="0" smtClean="0"/>
              <a:t>) gromadzącego dane z urządzeń pomiarowych i przesyłającego dane do hurtowni danych, gdzie poszczególne informacje będą dzielone na fakty i wymiary analizy. Dla zebranych faktów będą tworzone wielowymiarowe agregaty pozwalające na szybkie określanie danych sterujących procesem produkcyjnym.</a:t>
            </a:r>
            <a:endParaRPr lang="pl-PL" sz="1600" dirty="0"/>
          </a:p>
        </p:txBody>
      </p:sp>
      <p:pic>
        <p:nvPicPr>
          <p:cNvPr id="5" name="Picture 6" descr="http://www.inteliwise.com/pl/wp-content/uploads/2014/04/dialogue_scenario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968" y="4634803"/>
            <a:ext cx="1974344" cy="1393029"/>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1" descr="C:\Users\michal.chruscinski\AppData\Local\Microsoft\Windows\Temporary Internet Files\Content.Word\Nowy obraz (25).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7585" y="4323206"/>
            <a:ext cx="2496993"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35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p:cNvSpPr>
            <a:spLocks noGrp="1"/>
          </p:cNvSpPr>
          <p:nvPr>
            <p:ph type="title"/>
          </p:nvPr>
        </p:nvSpPr>
        <p:spPr>
          <a:xfrm>
            <a:off x="292747" y="1435964"/>
            <a:ext cx="8534400" cy="463858"/>
          </a:xfrm>
        </p:spPr>
        <p:txBody>
          <a:bodyPr tIns="0" bIns="0" anchor="t" anchorCtr="0"/>
          <a:lstStyle/>
          <a:p>
            <a:r>
              <a:rPr lang="pl-PL" sz="2800" smtClean="0">
                <a:solidFill>
                  <a:schemeClr val="bg1">
                    <a:lumMod val="50000"/>
                  </a:schemeClr>
                </a:solidFill>
              </a:rPr>
              <a:t>ETAP 3:</a:t>
            </a:r>
            <a:endParaRPr lang="pl-PL" sz="2800" dirty="0">
              <a:solidFill>
                <a:schemeClr val="bg1">
                  <a:lumMod val="50000"/>
                </a:schemeClr>
              </a:solidFill>
            </a:endParaRPr>
          </a:p>
        </p:txBody>
      </p:sp>
      <p:sp>
        <p:nvSpPr>
          <p:cNvPr id="6" name="Prostokąt 5"/>
          <p:cNvSpPr/>
          <p:nvPr/>
        </p:nvSpPr>
        <p:spPr>
          <a:xfrm>
            <a:off x="229085" y="2197849"/>
            <a:ext cx="8831483" cy="830997"/>
          </a:xfrm>
          <a:prstGeom prst="rect">
            <a:avLst/>
          </a:prstGeom>
        </p:spPr>
        <p:txBody>
          <a:bodyPr wrap="square">
            <a:spAutoFit/>
          </a:bodyPr>
          <a:lstStyle/>
          <a:p>
            <a:r>
              <a:rPr lang="pl-PL" sz="1600" b="0" i="0" u="none" strike="noStrike" baseline="0" dirty="0" smtClean="0">
                <a:latin typeface="DejaVuSans"/>
              </a:rPr>
              <a:t>Efektem końcowym będzie stworzenie eksperckiego systemu zbierającego i przetwarzającego dane, które zostaną wykorzystane w optymalizacji procesu prostowania smukłych wyrobów drążonych. </a:t>
            </a:r>
            <a:endParaRPr lang="pl-PL" sz="1600" dirty="0"/>
          </a:p>
        </p:txBody>
      </p:sp>
      <p:sp>
        <p:nvSpPr>
          <p:cNvPr id="7" name="Prostokąt 6"/>
          <p:cNvSpPr/>
          <p:nvPr/>
        </p:nvSpPr>
        <p:spPr>
          <a:xfrm>
            <a:off x="229085" y="3555988"/>
            <a:ext cx="8958805" cy="2462213"/>
          </a:xfrm>
          <a:prstGeom prst="rect">
            <a:avLst/>
          </a:prstGeom>
        </p:spPr>
        <p:txBody>
          <a:bodyPr wrap="square">
            <a:spAutoFit/>
          </a:bodyPr>
          <a:lstStyle/>
          <a:p>
            <a:r>
              <a:rPr lang="pl-PL" sz="1400" b="1" dirty="0" smtClean="0">
                <a:solidFill>
                  <a:srgbClr val="FF0000"/>
                </a:solidFill>
                <a:latin typeface="DejaVuSans"/>
              </a:rPr>
              <a:t>Ryzyko: Prowadzone </a:t>
            </a:r>
            <a:r>
              <a:rPr lang="pl-PL" sz="1400" b="1" dirty="0">
                <a:solidFill>
                  <a:srgbClr val="FF0000"/>
                </a:solidFill>
                <a:latin typeface="DejaVuSans"/>
              </a:rPr>
              <a:t>badania nad hurtownią danych będąca podstawą bazy wiedzy dla zgromadzenia informacji </a:t>
            </a:r>
            <a:r>
              <a:rPr lang="pl-PL" sz="1400" b="1" dirty="0" smtClean="0">
                <a:solidFill>
                  <a:srgbClr val="FF0000"/>
                </a:solidFill>
                <a:latin typeface="DejaVuSans"/>
              </a:rPr>
              <a:t>z zakresu </a:t>
            </a:r>
            <a:r>
              <a:rPr lang="pl-PL" sz="1400" b="1" i="0" u="none" strike="noStrike" baseline="0" dirty="0" smtClean="0">
                <a:solidFill>
                  <a:srgbClr val="FF0000"/>
                </a:solidFill>
                <a:latin typeface="DejaVuSans"/>
              </a:rPr>
              <a:t>pomiarów i procesu prostowania ręcznego oraz informacji materiałowych i geometrycznych mogą nie dać ostatecznych wyników</a:t>
            </a:r>
            <a:r>
              <a:rPr lang="pl-PL" sz="1400" b="0" i="0" u="none" strike="noStrike" baseline="0" dirty="0" smtClean="0">
                <a:latin typeface="DejaVuSans"/>
              </a:rPr>
              <a:t>. Wnioskodawca zakłada taki scenariusz, dlatego też określił czas realizacji etapu na takim poziomie, by w razie zaistnienia tego ryzyka, dokonać badania większej liczby prób.</a:t>
            </a:r>
          </a:p>
          <a:p>
            <a:r>
              <a:rPr lang="pl-PL" sz="1400" b="1" i="0" u="none" strike="noStrike" baseline="0" dirty="0" smtClean="0">
                <a:solidFill>
                  <a:srgbClr val="FF0000"/>
                </a:solidFill>
                <a:latin typeface="DejaVuSans"/>
              </a:rPr>
              <a:t>Ryzyko ograniczenia co do oprogramowania</a:t>
            </a:r>
            <a:r>
              <a:rPr lang="pl-PL" sz="1400" b="0" i="0" u="none" strike="noStrike" baseline="0" dirty="0" smtClean="0">
                <a:latin typeface="DejaVuSans"/>
              </a:rPr>
              <a:t>, które będzie wspierać system ekspercki – mniejszy wybór dozwolonych systemów przez klienta/ograniczenie uniwersalności usługi. Minimalizacja tego ryzyka nastąpi poprzez zgłoszenie do producentów/deweloperów danego oprogramowania celem zapewnienia wsparcie dla wymaganych funkcji.</a:t>
            </a:r>
          </a:p>
          <a:p>
            <a:r>
              <a:rPr lang="pl-PL" sz="1400" b="1" i="0" u="none" strike="noStrike" baseline="0" dirty="0" smtClean="0">
                <a:solidFill>
                  <a:srgbClr val="FF0000"/>
                </a:solidFill>
                <a:latin typeface="DejaVuSans"/>
              </a:rPr>
              <a:t>Ryzyko nieprawidłowych wyników badań</a:t>
            </a:r>
            <a:r>
              <a:rPr lang="pl-PL" sz="1400" b="0" i="0" u="none" strike="noStrike" baseline="0" dirty="0" smtClean="0">
                <a:latin typeface="DejaVuSans"/>
              </a:rPr>
              <a:t>. Wnioskodawca będzie dbał o regularną kalibrację sprzętu badawczego oraz będzie prowadził weryfikacje prac poszczególnych członków zespołu badawczego</a:t>
            </a:r>
            <a:endParaRPr lang="pl-PL" sz="1400" dirty="0"/>
          </a:p>
        </p:txBody>
      </p:sp>
    </p:spTree>
    <p:extLst>
      <p:ext uri="{BB962C8B-B14F-4D97-AF65-F5344CB8AC3E}">
        <p14:creationId xmlns:p14="http://schemas.microsoft.com/office/powerpoint/2010/main" val="331892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4:</a:t>
            </a:r>
            <a:endParaRPr lang="pl-PL" sz="2800" dirty="0">
              <a:solidFill>
                <a:schemeClr val="bg1">
                  <a:lumMod val="50000"/>
                </a:schemeClr>
              </a:solidFill>
            </a:endParaRPr>
          </a:p>
        </p:txBody>
      </p:sp>
      <p:sp>
        <p:nvSpPr>
          <p:cNvPr id="4" name="pole tekstowe 3"/>
          <p:cNvSpPr txBox="1"/>
          <p:nvPr/>
        </p:nvSpPr>
        <p:spPr>
          <a:xfrm>
            <a:off x="509155" y="3103451"/>
            <a:ext cx="8534400" cy="646331"/>
          </a:xfrm>
          <a:prstGeom prst="rect">
            <a:avLst/>
          </a:prstGeom>
          <a:noFill/>
        </p:spPr>
        <p:txBody>
          <a:bodyPr wrap="square" rtlCol="0">
            <a:spAutoFit/>
          </a:bodyPr>
          <a:lstStyle/>
          <a:p>
            <a:r>
              <a:rPr lang="pl-PL" dirty="0"/>
              <a:t>Celem etapu jest zbudowanie kompletnie zautomatyzowanego stanowiska do prostowania </a:t>
            </a:r>
            <a:r>
              <a:rPr lang="pl-PL" dirty="0" smtClean="0"/>
              <a:t>smukłych wyrobów </a:t>
            </a:r>
            <a:r>
              <a:rPr lang="pl-PL" dirty="0"/>
              <a:t>drążonych</a:t>
            </a:r>
            <a:r>
              <a:rPr lang="pl-PL" dirty="0" smtClean="0"/>
              <a:t>. </a:t>
            </a:r>
            <a:endParaRPr lang="pl-PL" dirty="0"/>
          </a:p>
        </p:txBody>
      </p:sp>
      <p:sp>
        <p:nvSpPr>
          <p:cNvPr id="2" name="pole tekstowe 1"/>
          <p:cNvSpPr txBox="1"/>
          <p:nvPr/>
        </p:nvSpPr>
        <p:spPr>
          <a:xfrm>
            <a:off x="509155" y="2150918"/>
            <a:ext cx="2191626" cy="369332"/>
          </a:xfrm>
          <a:prstGeom prst="rect">
            <a:avLst/>
          </a:prstGeom>
          <a:noFill/>
        </p:spPr>
        <p:txBody>
          <a:bodyPr wrap="none" rtlCol="0">
            <a:spAutoFit/>
          </a:bodyPr>
          <a:lstStyle/>
          <a:p>
            <a:r>
              <a:rPr lang="pl-PL" dirty="0" smtClean="0"/>
              <a:t>Wykonawca: </a:t>
            </a:r>
            <a:r>
              <a:rPr lang="pl-PL" b="1" dirty="0" smtClean="0">
                <a:solidFill>
                  <a:srgbClr val="FF0000"/>
                </a:solidFill>
              </a:rPr>
              <a:t>INOP</a:t>
            </a:r>
            <a:endParaRPr lang="pl-PL" b="1" dirty="0">
              <a:solidFill>
                <a:srgbClr val="FF0000"/>
              </a:solidFill>
            </a:endParaRPr>
          </a:p>
        </p:txBody>
      </p:sp>
      <p:sp>
        <p:nvSpPr>
          <p:cNvPr id="5" name="pole tekstowe 4"/>
          <p:cNvSpPr txBox="1"/>
          <p:nvPr/>
        </p:nvSpPr>
        <p:spPr>
          <a:xfrm>
            <a:off x="509155" y="2627184"/>
            <a:ext cx="5067413" cy="369332"/>
          </a:xfrm>
          <a:prstGeom prst="rect">
            <a:avLst/>
          </a:prstGeom>
          <a:noFill/>
        </p:spPr>
        <p:txBody>
          <a:bodyPr wrap="none" rtlCol="0">
            <a:spAutoFit/>
          </a:bodyPr>
          <a:lstStyle/>
          <a:p>
            <a:r>
              <a:rPr lang="pl-PL" dirty="0" smtClean="0"/>
              <a:t>Termin realizacji: od 01-04-2017 do 31-03-2019</a:t>
            </a:r>
            <a:endParaRPr lang="pl-PL" dirty="0"/>
          </a:p>
        </p:txBody>
      </p:sp>
    </p:spTree>
    <p:extLst>
      <p:ext uri="{BB962C8B-B14F-4D97-AF65-F5344CB8AC3E}">
        <p14:creationId xmlns:p14="http://schemas.microsoft.com/office/powerpoint/2010/main" val="3709199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4:</a:t>
            </a:r>
            <a:endParaRPr lang="pl-PL" sz="2800" dirty="0">
              <a:solidFill>
                <a:schemeClr val="bg1">
                  <a:lumMod val="50000"/>
                </a:schemeClr>
              </a:solidFill>
            </a:endParaRPr>
          </a:p>
        </p:txBody>
      </p:sp>
      <p:sp>
        <p:nvSpPr>
          <p:cNvPr id="4" name="pole tekstowe 3"/>
          <p:cNvSpPr txBox="1"/>
          <p:nvPr/>
        </p:nvSpPr>
        <p:spPr>
          <a:xfrm>
            <a:off x="292747" y="1864312"/>
            <a:ext cx="8534400" cy="2554545"/>
          </a:xfrm>
          <a:prstGeom prst="rect">
            <a:avLst/>
          </a:prstGeom>
          <a:noFill/>
        </p:spPr>
        <p:txBody>
          <a:bodyPr wrap="square" rtlCol="0">
            <a:spAutoFit/>
          </a:bodyPr>
          <a:lstStyle/>
          <a:p>
            <a:r>
              <a:rPr lang="pl-PL" sz="1600" dirty="0" smtClean="0">
                <a:solidFill>
                  <a:prstClr val="black"/>
                </a:solidFill>
              </a:rPr>
              <a:t>Zakres prac:</a:t>
            </a:r>
          </a:p>
          <a:p>
            <a:pPr marL="342900" indent="-342900">
              <a:buAutoNum type="arabicPeriod"/>
            </a:pPr>
            <a:r>
              <a:rPr lang="pl-PL" sz="1600" dirty="0" smtClean="0"/>
              <a:t>W </a:t>
            </a:r>
            <a:r>
              <a:rPr lang="pl-PL" sz="1600" dirty="0"/>
              <a:t>pierwszym etapie tego zadania zostanie opracowana dokumentacja konstrukcyjna </a:t>
            </a:r>
            <a:r>
              <a:rPr lang="pl-PL" sz="1600" dirty="0" smtClean="0"/>
              <a:t>prototypowego urządzenia </a:t>
            </a:r>
            <a:r>
              <a:rPr lang="pl-PL" sz="1600" dirty="0"/>
              <a:t>do automatycznego prostowania rur grubościennych metodą na zimno. </a:t>
            </a:r>
            <a:endParaRPr lang="pl-PL" sz="1600" dirty="0" smtClean="0"/>
          </a:p>
          <a:p>
            <a:pPr marL="342900" indent="-342900">
              <a:buAutoNum type="arabicPeriod"/>
            </a:pPr>
            <a:r>
              <a:rPr lang="pl-PL" sz="1600" dirty="0" smtClean="0"/>
              <a:t>Wykonanie </a:t>
            </a:r>
            <a:r>
              <a:rPr lang="pl-PL" sz="1600" dirty="0"/>
              <a:t>w metalu zaprojektowanego </a:t>
            </a:r>
            <a:r>
              <a:rPr lang="pl-PL" sz="1600" dirty="0" smtClean="0"/>
              <a:t>zautomatyzowanego urządzenia.</a:t>
            </a:r>
          </a:p>
          <a:p>
            <a:pPr marL="342900" indent="-342900">
              <a:buAutoNum type="arabicPeriod"/>
            </a:pPr>
            <a:r>
              <a:rPr lang="pl-PL" sz="1600" dirty="0" smtClean="0"/>
              <a:t>Zintegrowanie </a:t>
            </a:r>
            <a:r>
              <a:rPr lang="pl-PL" sz="1600" dirty="0"/>
              <a:t>powstałego stanowiska badawczo – pilotażowego</a:t>
            </a:r>
            <a:r>
              <a:rPr lang="pl-PL" sz="1600" dirty="0" smtClean="0"/>
              <a:t>, automatycznego </a:t>
            </a:r>
            <a:r>
              <a:rPr lang="pl-PL" sz="1600" dirty="0"/>
              <a:t>układu prostowania rur precyzyjnych </a:t>
            </a:r>
            <a:r>
              <a:rPr lang="pl-PL" sz="1600" dirty="0" smtClean="0"/>
              <a:t>ze </a:t>
            </a:r>
            <a:r>
              <a:rPr lang="pl-PL" sz="1600" dirty="0"/>
              <a:t>zbudowanym w zadaniu 3 systemem </a:t>
            </a:r>
            <a:r>
              <a:rPr lang="pl-PL" sz="1600" dirty="0" smtClean="0"/>
              <a:t>ekspertowym oraz </a:t>
            </a:r>
            <a:r>
              <a:rPr lang="pl-PL" sz="1600" dirty="0"/>
              <a:t>z unikatowym systemem pomiarowym opracowanym w zadaniu </a:t>
            </a:r>
            <a:r>
              <a:rPr lang="pl-PL" sz="1600" dirty="0" smtClean="0"/>
              <a:t>2.</a:t>
            </a:r>
          </a:p>
          <a:p>
            <a:pPr marL="342900" indent="-342900">
              <a:buAutoNum type="arabicPeriod"/>
            </a:pPr>
            <a:r>
              <a:rPr lang="pl-PL" sz="1600" dirty="0" smtClean="0"/>
              <a:t>Sprawdzenie </a:t>
            </a:r>
            <a:r>
              <a:rPr lang="pl-PL" sz="1600" dirty="0"/>
              <a:t>poprawności działania całego </a:t>
            </a:r>
            <a:r>
              <a:rPr lang="pl-PL" sz="1600" dirty="0" smtClean="0"/>
              <a:t>stanowiska zautomatyzowanego </a:t>
            </a:r>
            <a:r>
              <a:rPr lang="pl-PL" sz="1600" dirty="0"/>
              <a:t>układu prostowania rur </a:t>
            </a:r>
            <a:r>
              <a:rPr lang="pl-PL" sz="1600" dirty="0" smtClean="0"/>
              <a:t>precyzyjnych</a:t>
            </a:r>
            <a:endParaRPr lang="pl-PL" sz="1600" dirty="0"/>
          </a:p>
        </p:txBody>
      </p:sp>
      <p:pic>
        <p:nvPicPr>
          <p:cNvPr id="7" name="Picture 2" descr="Nowy obraz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119" y="4477001"/>
            <a:ext cx="2865443" cy="18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620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51414" y="2471607"/>
            <a:ext cx="8333772" cy="1200329"/>
          </a:xfrm>
          <a:prstGeom prst="rect">
            <a:avLst/>
          </a:prstGeom>
        </p:spPr>
        <p:txBody>
          <a:bodyPr wrap="square">
            <a:spAutoFit/>
          </a:bodyPr>
          <a:lstStyle/>
          <a:p>
            <a:r>
              <a:rPr lang="pl-PL" b="0" i="0" u="none" strike="noStrike" baseline="0" dirty="0" smtClean="0">
                <a:latin typeface="DejaVuSans"/>
              </a:rPr>
              <a:t>Efektem końcowym będzie zbudowanie automatyzowanego stanowiska do prostowania smukłych wyrobów drążonych. </a:t>
            </a:r>
          </a:p>
          <a:p>
            <a:r>
              <a:rPr lang="pl-PL" b="0" i="0" u="none" strike="noStrike" baseline="0" dirty="0" smtClean="0">
                <a:latin typeface="DejaVuSans"/>
              </a:rPr>
              <a:t>Umożliwi to przeprowadzenie badań weryfikujących</a:t>
            </a:r>
            <a:r>
              <a:rPr lang="pl-PL" b="0" i="0" u="none" strike="noStrike" dirty="0" smtClean="0">
                <a:latin typeface="DejaVuSans"/>
              </a:rPr>
              <a:t> hipotezę projektu i efektywność systemu ekspertowego </a:t>
            </a:r>
            <a:r>
              <a:rPr lang="pl-PL" b="0" i="0" u="none" strike="noStrike" baseline="0" dirty="0" smtClean="0">
                <a:latin typeface="DejaVuSans"/>
              </a:rPr>
              <a:t>.</a:t>
            </a:r>
            <a:endParaRPr lang="pl-PL" dirty="0"/>
          </a:p>
        </p:txBody>
      </p:sp>
      <p:sp>
        <p:nvSpPr>
          <p:cNvPr id="7" name="Prostokąt 6"/>
          <p:cNvSpPr/>
          <p:nvPr/>
        </p:nvSpPr>
        <p:spPr>
          <a:xfrm>
            <a:off x="358817" y="4257679"/>
            <a:ext cx="8518966" cy="1600438"/>
          </a:xfrm>
          <a:prstGeom prst="rect">
            <a:avLst/>
          </a:prstGeom>
        </p:spPr>
        <p:txBody>
          <a:bodyPr wrap="square">
            <a:spAutoFit/>
          </a:bodyPr>
          <a:lstStyle/>
          <a:p>
            <a:r>
              <a:rPr lang="pl-PL" sz="1400" b="1" i="0" u="none" strike="noStrike" baseline="0" dirty="0" smtClean="0">
                <a:solidFill>
                  <a:srgbClr val="FF0000"/>
                </a:solidFill>
                <a:latin typeface="DejaVuSans"/>
              </a:rPr>
              <a:t>Ryzyko natury technologicznej</a:t>
            </a:r>
            <a:r>
              <a:rPr lang="pl-PL" sz="1400" b="0" i="0" u="none" strike="noStrike" baseline="0" dirty="0" smtClean="0">
                <a:solidFill>
                  <a:srgbClr val="FF0000"/>
                </a:solidFill>
                <a:latin typeface="DejaVuSans"/>
              </a:rPr>
              <a:t>:</a:t>
            </a:r>
          </a:p>
          <a:p>
            <a:r>
              <a:rPr lang="pl-PL" sz="1400" b="0" i="0" u="none" strike="noStrike" baseline="0" dirty="0" smtClean="0">
                <a:solidFill>
                  <a:srgbClr val="FF0000"/>
                </a:solidFill>
                <a:latin typeface="DejaVuSans"/>
              </a:rPr>
              <a:t>Niedotrzymanie terminu budowy stanowiska do prostowania smukłych wyrobów drążonych, związane może być z opóźnieniami wynikającymi z przedłużenia prac badawczych nad jej poszczególnymi elementami. Jako że koniecznym jest opracowanie w toku prac badawczych oraz wytworzenie wielu elementów stanowiska niezbędne jest monitorowanie każdego z procesów. W razie opóźnień koniecznym będzie przesuwanie pracowników i środków tak aby opóźnienie w jednym zakresie prowadzonych prac nie miało wpływu na pozostałe elementy linii.</a:t>
            </a:r>
            <a:endParaRPr lang="pl-PL" sz="1400" dirty="0">
              <a:solidFill>
                <a:srgbClr val="FF0000"/>
              </a:solidFill>
            </a:endParaRPr>
          </a:p>
        </p:txBody>
      </p:sp>
      <p:sp>
        <p:nvSpPr>
          <p:cNvPr id="8"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4:</a:t>
            </a:r>
            <a:endParaRPr lang="pl-PL" sz="2800" dirty="0">
              <a:solidFill>
                <a:schemeClr val="bg1">
                  <a:lumMod val="50000"/>
                </a:schemeClr>
              </a:solidFill>
            </a:endParaRPr>
          </a:p>
        </p:txBody>
      </p:sp>
    </p:spTree>
    <p:extLst>
      <p:ext uri="{BB962C8B-B14F-4D97-AF65-F5344CB8AC3E}">
        <p14:creationId xmlns:p14="http://schemas.microsoft.com/office/powerpoint/2010/main" val="379294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5:</a:t>
            </a:r>
            <a:endParaRPr lang="pl-PL" sz="2800" dirty="0">
              <a:solidFill>
                <a:schemeClr val="bg1">
                  <a:lumMod val="50000"/>
                </a:schemeClr>
              </a:solidFill>
            </a:endParaRPr>
          </a:p>
        </p:txBody>
      </p:sp>
      <p:sp>
        <p:nvSpPr>
          <p:cNvPr id="4" name="pole tekstowe 3"/>
          <p:cNvSpPr txBox="1"/>
          <p:nvPr/>
        </p:nvSpPr>
        <p:spPr>
          <a:xfrm>
            <a:off x="509155" y="3392818"/>
            <a:ext cx="8458200" cy="923330"/>
          </a:xfrm>
          <a:prstGeom prst="rect">
            <a:avLst/>
          </a:prstGeom>
          <a:noFill/>
        </p:spPr>
        <p:txBody>
          <a:bodyPr wrap="square" rtlCol="0">
            <a:spAutoFit/>
          </a:bodyPr>
          <a:lstStyle/>
          <a:p>
            <a:r>
              <a:rPr lang="pl-PL" dirty="0"/>
              <a:t>Celem zadania jest sprawdzenie wykonanego innowacyjnego stanowiska w warunkach rzeczywistych </a:t>
            </a:r>
            <a:r>
              <a:rPr lang="pl-PL" dirty="0" smtClean="0"/>
              <a:t>oraz wykonanie </a:t>
            </a:r>
            <a:r>
              <a:rPr lang="pl-PL" dirty="0"/>
              <a:t>partii próbnej smukłych wyrobów drążonych. </a:t>
            </a:r>
            <a:endParaRPr lang="pl-PL" dirty="0" smtClean="0"/>
          </a:p>
        </p:txBody>
      </p:sp>
      <p:sp>
        <p:nvSpPr>
          <p:cNvPr id="2" name="pole tekstowe 1"/>
          <p:cNvSpPr txBox="1"/>
          <p:nvPr/>
        </p:nvSpPr>
        <p:spPr>
          <a:xfrm>
            <a:off x="509155" y="2150918"/>
            <a:ext cx="5327099" cy="369332"/>
          </a:xfrm>
          <a:prstGeom prst="rect">
            <a:avLst/>
          </a:prstGeom>
          <a:noFill/>
        </p:spPr>
        <p:txBody>
          <a:bodyPr wrap="none" rtlCol="0">
            <a:spAutoFit/>
          </a:bodyPr>
          <a:lstStyle/>
          <a:p>
            <a:r>
              <a:rPr lang="pl-PL" dirty="0" smtClean="0"/>
              <a:t>Wykonawca: </a:t>
            </a:r>
            <a:r>
              <a:rPr lang="pl-PL" b="1" dirty="0" smtClean="0"/>
              <a:t>Zakłady </a:t>
            </a:r>
            <a:r>
              <a:rPr lang="pl-PL" b="1" dirty="0" smtClean="0">
                <a:solidFill>
                  <a:srgbClr val="0070C0"/>
                </a:solidFill>
              </a:rPr>
              <a:t>Mechaniczne</a:t>
            </a:r>
            <a:r>
              <a:rPr lang="pl-PL" b="1" dirty="0" smtClean="0"/>
              <a:t> TARNÓW</a:t>
            </a:r>
            <a:endParaRPr lang="pl-PL" b="1" dirty="0"/>
          </a:p>
        </p:txBody>
      </p:sp>
      <p:sp>
        <p:nvSpPr>
          <p:cNvPr id="5" name="pole tekstowe 4"/>
          <p:cNvSpPr txBox="1"/>
          <p:nvPr/>
        </p:nvSpPr>
        <p:spPr>
          <a:xfrm>
            <a:off x="509155" y="2627184"/>
            <a:ext cx="5081840" cy="369332"/>
          </a:xfrm>
          <a:prstGeom prst="rect">
            <a:avLst/>
          </a:prstGeom>
          <a:noFill/>
        </p:spPr>
        <p:txBody>
          <a:bodyPr wrap="none" rtlCol="0">
            <a:spAutoFit/>
          </a:bodyPr>
          <a:lstStyle/>
          <a:p>
            <a:r>
              <a:rPr lang="pl-PL" dirty="0" smtClean="0"/>
              <a:t>Termin realizacji: od 01-04-2018 do 31-03-2019</a:t>
            </a:r>
            <a:endParaRPr lang="pl-PL" dirty="0"/>
          </a:p>
        </p:txBody>
      </p:sp>
    </p:spTree>
    <p:extLst>
      <p:ext uri="{BB962C8B-B14F-4D97-AF65-F5344CB8AC3E}">
        <p14:creationId xmlns:p14="http://schemas.microsoft.com/office/powerpoint/2010/main" val="2252017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5:</a:t>
            </a:r>
            <a:endParaRPr lang="pl-PL" sz="2800" dirty="0">
              <a:solidFill>
                <a:schemeClr val="bg1">
                  <a:lumMod val="50000"/>
                </a:schemeClr>
              </a:solidFill>
            </a:endParaRPr>
          </a:p>
        </p:txBody>
      </p:sp>
      <p:sp>
        <p:nvSpPr>
          <p:cNvPr id="4" name="pole tekstowe 3"/>
          <p:cNvSpPr txBox="1"/>
          <p:nvPr/>
        </p:nvSpPr>
        <p:spPr>
          <a:xfrm>
            <a:off x="292747" y="1864312"/>
            <a:ext cx="8534400" cy="2554545"/>
          </a:xfrm>
          <a:prstGeom prst="rect">
            <a:avLst/>
          </a:prstGeom>
          <a:noFill/>
        </p:spPr>
        <p:txBody>
          <a:bodyPr wrap="square" rtlCol="0">
            <a:spAutoFit/>
          </a:bodyPr>
          <a:lstStyle/>
          <a:p>
            <a:r>
              <a:rPr lang="pl-PL" sz="1600" dirty="0" smtClean="0">
                <a:solidFill>
                  <a:prstClr val="black"/>
                </a:solidFill>
              </a:rPr>
              <a:t>Zakres prac:</a:t>
            </a:r>
          </a:p>
          <a:p>
            <a:pPr marL="342900" indent="-342900">
              <a:buFont typeface="+mj-lt"/>
              <a:buAutoNum type="arabicPeriod"/>
            </a:pPr>
            <a:r>
              <a:rPr lang="pl-PL" sz="1600" dirty="0" smtClean="0"/>
              <a:t>Zamontowaniu w </a:t>
            </a:r>
            <a:r>
              <a:rPr lang="pl-PL" sz="1600" dirty="0"/>
              <a:t>ZMT gotowego zautomatyzowanego urządzenia </a:t>
            </a:r>
            <a:r>
              <a:rPr lang="pl-PL" sz="1600" dirty="0" smtClean="0"/>
              <a:t>do prostowania </a:t>
            </a:r>
            <a:r>
              <a:rPr lang="pl-PL" sz="1600" dirty="0"/>
              <a:t>smukłych wyrobów drążonych, wykonanego w INOP. </a:t>
            </a:r>
            <a:endParaRPr lang="pl-PL" sz="1600" dirty="0" smtClean="0"/>
          </a:p>
          <a:p>
            <a:pPr marL="342900" indent="-342900">
              <a:buFont typeface="+mj-lt"/>
              <a:buAutoNum type="arabicPeriod"/>
            </a:pPr>
            <a:r>
              <a:rPr lang="pl-PL" sz="1600" dirty="0" smtClean="0"/>
              <a:t>Uruchomione oraz </a:t>
            </a:r>
            <a:r>
              <a:rPr lang="pl-PL" sz="1600" dirty="0"/>
              <a:t>wykonanie partii próbnej różnej wielkości smukłych wyrobów drążonych w celu </a:t>
            </a:r>
            <a:r>
              <a:rPr lang="pl-PL" sz="1600" dirty="0" smtClean="0"/>
              <a:t>sprawdzenia poprawności </a:t>
            </a:r>
            <a:r>
              <a:rPr lang="pl-PL" sz="1600" dirty="0"/>
              <a:t>działania w warunkach przemysłowych. </a:t>
            </a:r>
            <a:endParaRPr lang="pl-PL" sz="1600" dirty="0" smtClean="0"/>
          </a:p>
          <a:p>
            <a:pPr marL="342900" indent="-342900">
              <a:buFont typeface="+mj-lt"/>
              <a:buAutoNum type="arabicPeriod"/>
            </a:pPr>
            <a:r>
              <a:rPr lang="pl-PL" sz="1600" dirty="0" smtClean="0"/>
              <a:t>Sprawdzenie sposób powiązania układu </a:t>
            </a:r>
            <a:r>
              <a:rPr lang="pl-PL" sz="1600" dirty="0"/>
              <a:t>pomiarowego z systemem wyznaczania płaszczyzn, strzałek ugięcia oraz miejsc </a:t>
            </a:r>
            <a:r>
              <a:rPr lang="pl-PL" sz="1600" dirty="0" smtClean="0"/>
              <a:t>deformacji smukłych wyrobów </a:t>
            </a:r>
            <a:r>
              <a:rPr lang="pl-PL" sz="1600" dirty="0"/>
              <a:t>drążonych, co ma wpływ na reguły wnioskowania i przewidywania systemu </a:t>
            </a:r>
            <a:r>
              <a:rPr lang="pl-PL" sz="1600" dirty="0" smtClean="0"/>
              <a:t>eksperckiego sterującego </a:t>
            </a:r>
            <a:r>
              <a:rPr lang="pl-PL" sz="1600" dirty="0"/>
              <a:t>urządzeniem prostującym. </a:t>
            </a:r>
            <a:endParaRPr lang="pl-PL" sz="1600" dirty="0" smtClean="0"/>
          </a:p>
          <a:p>
            <a:pPr marL="342900" indent="-342900">
              <a:buFont typeface="+mj-lt"/>
              <a:buAutoNum type="arabicPeriod"/>
            </a:pPr>
            <a:r>
              <a:rPr lang="pl-PL" sz="1600" dirty="0" smtClean="0"/>
              <a:t>Wykonanie partii próbnej </a:t>
            </a:r>
            <a:r>
              <a:rPr lang="pl-PL" sz="1600" dirty="0"/>
              <a:t>smukłych wyrobów drążonych </a:t>
            </a:r>
            <a:r>
              <a:rPr lang="pl-PL" sz="1600" dirty="0" smtClean="0"/>
              <a:t>.</a:t>
            </a:r>
            <a:endParaRPr lang="pl-PL" sz="1600" dirty="0"/>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049" y="4570987"/>
            <a:ext cx="2458648" cy="1639099"/>
          </a:xfrm>
          <a:prstGeom prst="rect">
            <a:avLst/>
          </a:prstGeom>
        </p:spPr>
      </p:pic>
    </p:spTree>
    <p:extLst>
      <p:ext uri="{BB962C8B-B14F-4D97-AF65-F5344CB8AC3E}">
        <p14:creationId xmlns:p14="http://schemas.microsoft.com/office/powerpoint/2010/main" val="2505355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sp>
        <p:nvSpPr>
          <p:cNvPr id="4" name="Prostokąt 3"/>
          <p:cNvSpPr/>
          <p:nvPr/>
        </p:nvSpPr>
        <p:spPr>
          <a:xfrm>
            <a:off x="301624" y="2137479"/>
            <a:ext cx="8534399" cy="1200329"/>
          </a:xfrm>
          <a:prstGeom prst="rect">
            <a:avLst/>
          </a:prstGeom>
        </p:spPr>
        <p:txBody>
          <a:bodyPr wrap="square">
            <a:spAutoFit/>
          </a:bodyPr>
          <a:lstStyle/>
          <a:p>
            <a:r>
              <a:rPr lang="pl-PL" b="1" i="0" u="none" strike="noStrike" baseline="0" dirty="0" smtClean="0">
                <a:latin typeface="DejaVuSans"/>
              </a:rPr>
              <a:t>Efektem końcowym </a:t>
            </a:r>
            <a:r>
              <a:rPr lang="pl-PL" b="0" i="0" u="none" strike="noStrike" baseline="0" dirty="0" smtClean="0">
                <a:latin typeface="DejaVuSans"/>
              </a:rPr>
              <a:t>etapu będzie sprawdzenie i wdrożenie zautomatyzowanego stanowiska do prostowania smukłych wyrobów drążonych w procesie produkcyjnym w ZM</a:t>
            </a:r>
            <a:r>
              <a:rPr lang="pl-PL" b="0" i="0" u="none" strike="noStrike" dirty="0" smtClean="0">
                <a:latin typeface="DejaVuSans"/>
              </a:rPr>
              <a:t> Tarnów</a:t>
            </a:r>
            <a:r>
              <a:rPr lang="pl-PL" b="0" i="0" u="none" strike="noStrike" baseline="0" dirty="0" smtClean="0">
                <a:latin typeface="DejaVuSans"/>
              </a:rPr>
              <a:t>.</a:t>
            </a:r>
          </a:p>
          <a:p>
            <a:endParaRPr lang="pl-PL" b="0" i="0" u="none" strike="noStrike" baseline="0" dirty="0" smtClean="0">
              <a:latin typeface="DejaVuSans"/>
            </a:endParaRPr>
          </a:p>
        </p:txBody>
      </p:sp>
      <p:sp>
        <p:nvSpPr>
          <p:cNvPr id="5" name="Tytuł 2"/>
          <p:cNvSpPr txBox="1">
            <a:spLocks/>
          </p:cNvSpPr>
          <p:nvPr/>
        </p:nvSpPr>
        <p:spPr bwMode="auto">
          <a:xfrm>
            <a:off x="301624" y="1621159"/>
            <a:ext cx="8534400" cy="46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anose="02040502050405020303" pitchFamily="18" charset="0"/>
              </a:defRPr>
            </a:lvl2pPr>
            <a:lvl3pPr algn="ctr" rtl="0" fontAlgn="base">
              <a:spcBef>
                <a:spcPct val="0"/>
              </a:spcBef>
              <a:spcAft>
                <a:spcPct val="0"/>
              </a:spcAft>
              <a:defRPr sz="3300">
                <a:solidFill>
                  <a:srgbClr val="7B9899"/>
                </a:solidFill>
                <a:latin typeface="Georgia" panose="02040502050405020303" pitchFamily="18" charset="0"/>
              </a:defRPr>
            </a:lvl3pPr>
            <a:lvl4pPr algn="ctr" rtl="0" fontAlgn="base">
              <a:spcBef>
                <a:spcPct val="0"/>
              </a:spcBef>
              <a:spcAft>
                <a:spcPct val="0"/>
              </a:spcAft>
              <a:defRPr sz="3300">
                <a:solidFill>
                  <a:srgbClr val="7B9899"/>
                </a:solidFill>
                <a:latin typeface="Georgia" panose="02040502050405020303" pitchFamily="18" charset="0"/>
              </a:defRPr>
            </a:lvl4pPr>
            <a:lvl5pPr algn="ctr" rtl="0" fontAlgn="base">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a:lstStyle>
          <a:p>
            <a:r>
              <a:rPr lang="pl-PL" sz="2800" smtClean="0">
                <a:solidFill>
                  <a:schemeClr val="bg1">
                    <a:lumMod val="50000"/>
                  </a:schemeClr>
                </a:solidFill>
              </a:rPr>
              <a:t>ETAP 5:</a:t>
            </a:r>
            <a:endParaRPr lang="pl-PL" sz="2800" dirty="0">
              <a:solidFill>
                <a:schemeClr val="bg1">
                  <a:lumMod val="50000"/>
                </a:schemeClr>
              </a:solidFill>
            </a:endParaRPr>
          </a:p>
        </p:txBody>
      </p:sp>
      <p:sp>
        <p:nvSpPr>
          <p:cNvPr id="7" name="Prostokąt 6"/>
          <p:cNvSpPr/>
          <p:nvPr/>
        </p:nvSpPr>
        <p:spPr>
          <a:xfrm>
            <a:off x="251808" y="3235071"/>
            <a:ext cx="8634032" cy="2893100"/>
          </a:xfrm>
          <a:prstGeom prst="rect">
            <a:avLst/>
          </a:prstGeom>
        </p:spPr>
        <p:txBody>
          <a:bodyPr wrap="square">
            <a:spAutoFit/>
          </a:bodyPr>
          <a:lstStyle/>
          <a:p>
            <a:r>
              <a:rPr lang="pl-PL" sz="1400" b="1" i="0" u="none" strike="noStrike" baseline="0" dirty="0" smtClean="0">
                <a:solidFill>
                  <a:srgbClr val="FF0000"/>
                </a:solidFill>
                <a:latin typeface="DejaVuSans"/>
              </a:rPr>
              <a:t>- Ryzyko związane z odejściem z pracy kadry kierowniczej i pracowników</a:t>
            </a:r>
            <a:r>
              <a:rPr lang="pl-PL" sz="1400" b="0" i="0" u="none" strike="noStrike" baseline="0" dirty="0" smtClean="0">
                <a:latin typeface="DejaVuSans"/>
              </a:rPr>
              <a:t>. W zakresie działalności, jaka będzie realizowana w ramach projektu, szczególną role w osiągnięciu sukcesu stanowią kwalifikacje kadry kierowniczej i pracowników. Jednocześnie, w związku z ciągłym rozwojem rynku wykorzystania nowych materiałów i technologii, istnieje na nim popyt na fachowców wyspecjalizowanych w danych dziedzinach oraz znających najnowsze technologie. Utrata sprawdzonej, wartościowej kadry może mieć niekorzystny wpływ na zdolność realizacji postawionych zamierzeń i celów. Odpowiednia polityka kadrowa, której elementami głównymi są systemy: pozyskiwania pracowników, wynagrodzenia, motywacji oraz możliwości dalszego rozwoju zawodowego, ma na celu zniwelowanie fluktuacji kadr oraz jej mobilizacje do pełnego zaangażowania w działalność przy tym projekcie.</a:t>
            </a:r>
          </a:p>
          <a:p>
            <a:r>
              <a:rPr lang="pl-PL" sz="1400" b="0" i="0" u="none" strike="noStrike" baseline="0" dirty="0" smtClean="0">
                <a:latin typeface="DejaVuSans"/>
              </a:rPr>
              <a:t>-</a:t>
            </a:r>
            <a:r>
              <a:rPr lang="pl-PL" sz="1400" b="1" i="0" u="none" strike="noStrike" baseline="0" dirty="0" smtClean="0">
                <a:solidFill>
                  <a:srgbClr val="FF0000"/>
                </a:solidFill>
                <a:latin typeface="DejaVuSans"/>
              </a:rPr>
              <a:t>Ryzyko, że w międzyczasie konkurencja opracuje podobne rozwiązanie</a:t>
            </a:r>
            <a:r>
              <a:rPr lang="pl-PL" sz="1400" b="0" i="0" u="none" strike="noStrike" baseline="0" dirty="0" smtClean="0">
                <a:latin typeface="DejaVuSans"/>
              </a:rPr>
              <a:t>. Fakt ten spowoduje konieczność weryfikacji założeń i porównanie możliwość z konkurencją. Wnioskodawca będzie dążył do minimalizacji ryzyka poprzez jak najszybsze rozpoczęcie projektu i stały monitoring stanu wiedzy w przedmiocie badań na świecie.</a:t>
            </a:r>
            <a:endParaRPr lang="pl-PL" sz="1400" dirty="0"/>
          </a:p>
        </p:txBody>
      </p:sp>
    </p:spTree>
    <p:extLst>
      <p:ext uri="{BB962C8B-B14F-4D97-AF65-F5344CB8AC3E}">
        <p14:creationId xmlns:p14="http://schemas.microsoft.com/office/powerpoint/2010/main" val="141261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1541819"/>
            <a:ext cx="8496944" cy="1323439"/>
          </a:xfrm>
          <a:prstGeom prst="rect">
            <a:avLst/>
          </a:prstGeom>
        </p:spPr>
        <p:txBody>
          <a:bodyPr wrap="square">
            <a:spAutoFit/>
          </a:bodyPr>
          <a:lstStyle/>
          <a:p>
            <a:r>
              <a:rPr lang="pl-PL" sz="2000" dirty="0">
                <a:latin typeface="Arial" panose="020B0604020202020204" pitchFamily="34" charset="0"/>
                <a:cs typeface="Arial" panose="020B0604020202020204" pitchFamily="34" charset="0"/>
              </a:rPr>
              <a:t>Celem projektu jest opracowanie </a:t>
            </a:r>
            <a:r>
              <a:rPr lang="pl-PL" sz="2000" b="1" dirty="0">
                <a:latin typeface="Arial" panose="020B0604020202020204" pitchFamily="34" charset="0"/>
                <a:cs typeface="Arial" panose="020B0604020202020204" pitchFamily="34" charset="0"/>
              </a:rPr>
              <a:t>przełomowego procesu i urządzenia </a:t>
            </a:r>
            <a:r>
              <a:rPr lang="pl-PL" sz="2000" dirty="0">
                <a:latin typeface="Arial" panose="020B0604020202020204" pitchFamily="34" charset="0"/>
                <a:cs typeface="Arial" panose="020B0604020202020204" pitchFamily="34" charset="0"/>
              </a:rPr>
              <a:t>opartych na eksperckim systemie rekomendacji do automatycznego prostowania precyzyjnych rur grubościennych o zmiennym przekroju ścianki. </a:t>
            </a:r>
            <a:endParaRPr lang="pl-PL" sz="2000" dirty="0" smtClean="0">
              <a:latin typeface="Arial" panose="020B0604020202020204" pitchFamily="34" charset="0"/>
              <a:cs typeface="Arial" panose="020B0604020202020204" pitchFamily="34" charset="0"/>
            </a:endParaRPr>
          </a:p>
        </p:txBody>
      </p:sp>
      <p:pic>
        <p:nvPicPr>
          <p:cNvPr id="5" name="Picture 2" descr="Nowy obraz (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585" y="3301676"/>
            <a:ext cx="395119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1" descr="C:\Users\michal.chruscinski\AppData\Local\Microsoft\Windows\Temporary Internet Files\Content.Word\Nowy obraz (25).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783" y="3193664"/>
            <a:ext cx="347795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9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96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2"/>
          <p:cNvSpPr>
            <a:spLocks noGrp="1"/>
          </p:cNvSpPr>
          <p:nvPr>
            <p:ph type="title"/>
          </p:nvPr>
        </p:nvSpPr>
        <p:spPr>
          <a:xfrm>
            <a:off x="1331913" y="1268413"/>
            <a:ext cx="7000875" cy="752475"/>
          </a:xfrm>
        </p:spPr>
        <p:txBody>
          <a:bodyPr/>
          <a:lstStyle/>
          <a:p>
            <a:r>
              <a:rPr lang="pl-PL" altLang="pl-PL" smtClean="0"/>
              <a:t>Plan projektu</a:t>
            </a:r>
          </a:p>
        </p:txBody>
      </p:sp>
      <p:sp>
        <p:nvSpPr>
          <p:cNvPr id="2" name="Symbol zastępczy zawartości 1"/>
          <p:cNvSpPr>
            <a:spLocks noGrp="1"/>
          </p:cNvSpPr>
          <p:nvPr>
            <p:ph sz="quarter" idx="1"/>
          </p:nvPr>
        </p:nvSpPr>
        <p:spPr>
          <a:xfrm>
            <a:off x="179388" y="1989138"/>
            <a:ext cx="8504237" cy="4572000"/>
          </a:xfrm>
        </p:spPr>
        <p:txBody>
          <a:bodyPr>
            <a:normAutofit/>
          </a:bodyPr>
          <a:lstStyle/>
          <a:p>
            <a:pPr marL="365125" indent="-255588">
              <a:lnSpc>
                <a:spcPct val="80000"/>
              </a:lnSpc>
              <a:buFont typeface="Wingdings 3" panose="05040102010807070707" pitchFamily="18" charset="2"/>
              <a:buChar char=""/>
            </a:pPr>
            <a:r>
              <a:rPr lang="pl-PL" altLang="pl-PL" sz="1600" b="1" dirty="0" smtClean="0"/>
              <a:t>ETAP 1 </a:t>
            </a:r>
            <a:r>
              <a:rPr lang="pl-PL" altLang="pl-PL" sz="1600" dirty="0" smtClean="0"/>
              <a:t>– Badanie modelowe wpływu rodzaju geometrii i obróbki cieplnej na zjawisko krzywienia oraz oceny różnych schematów obciążeń na poprawę prostoliniowości rur.</a:t>
            </a:r>
          </a:p>
          <a:p>
            <a:pPr marL="365125" indent="-255588">
              <a:lnSpc>
                <a:spcPct val="80000"/>
              </a:lnSpc>
              <a:buFont typeface="Wingdings 3" panose="05040102010807070707" pitchFamily="18" charset="2"/>
              <a:buChar char=""/>
            </a:pPr>
            <a:r>
              <a:rPr lang="pl-PL" altLang="pl-PL" sz="1600" b="1" dirty="0" smtClean="0"/>
              <a:t>ETAP 2 </a:t>
            </a:r>
            <a:r>
              <a:rPr lang="pl-PL" altLang="pl-PL" sz="1600" dirty="0" smtClean="0"/>
              <a:t>–Analiza parametrów obróbki mechanicznej i cieplnej wytwarzania precyzyjnych rur grubościennych o zmiennym przekroju ścianki i dużej smukłości na prostoliniowość otworu.</a:t>
            </a:r>
          </a:p>
          <a:p>
            <a:pPr marL="365125" indent="-255588">
              <a:lnSpc>
                <a:spcPct val="80000"/>
              </a:lnSpc>
              <a:buFont typeface="Wingdings 3" panose="05040102010807070707" pitchFamily="18" charset="2"/>
              <a:buChar char=""/>
            </a:pPr>
            <a:r>
              <a:rPr lang="pl-PL" altLang="pl-PL" sz="1600" b="1" dirty="0" smtClean="0"/>
              <a:t>ETAP 3 </a:t>
            </a:r>
            <a:r>
              <a:rPr lang="pl-PL" altLang="pl-PL" sz="1600" dirty="0" smtClean="0"/>
              <a:t>– Budowa hurtowni danych i systemu eksperckiego </a:t>
            </a:r>
          </a:p>
          <a:p>
            <a:pPr marL="365125" indent="-255588">
              <a:lnSpc>
                <a:spcPct val="80000"/>
              </a:lnSpc>
              <a:buFont typeface="Wingdings 3" panose="05040102010807070707" pitchFamily="18" charset="2"/>
              <a:buChar char=""/>
            </a:pPr>
            <a:r>
              <a:rPr lang="pl-PL" altLang="pl-PL" sz="1600" b="1" dirty="0" smtClean="0"/>
              <a:t>ETAP 4 </a:t>
            </a:r>
            <a:r>
              <a:rPr lang="pl-PL" altLang="pl-PL" sz="1600" dirty="0" smtClean="0"/>
              <a:t>–Budowa stanowiska badawczo - pilotażowego zautomatyzowanego układu prostowania .</a:t>
            </a:r>
          </a:p>
          <a:p>
            <a:pPr marL="365125" indent="-255588">
              <a:lnSpc>
                <a:spcPct val="80000"/>
              </a:lnSpc>
              <a:buFont typeface="Wingdings 3" panose="05040102010807070707" pitchFamily="18" charset="2"/>
              <a:buChar char=""/>
            </a:pPr>
            <a:r>
              <a:rPr lang="pl-PL" altLang="pl-PL" sz="1600" b="1" dirty="0" smtClean="0"/>
              <a:t>ETAP 5 </a:t>
            </a:r>
            <a:r>
              <a:rPr lang="pl-PL" altLang="pl-PL" sz="1600" dirty="0" smtClean="0"/>
              <a:t>– Weryfikacja innowacyjnego rozwiązania prostowania w oparciu o rzeczywiste produkty.</a:t>
            </a:r>
          </a:p>
        </p:txBody>
      </p:sp>
      <p:pic>
        <p:nvPicPr>
          <p:cNvPr id="27653" name="Obraz 7"/>
          <p:cNvPicPr>
            <a:picLocks noChangeAspect="1"/>
          </p:cNvPicPr>
          <p:nvPr/>
        </p:nvPicPr>
        <p:blipFill>
          <a:blip r:embed="rId3">
            <a:extLst>
              <a:ext uri="{28A0092B-C50C-407E-A947-70E740481C1C}">
                <a14:useLocalDpi xmlns:a14="http://schemas.microsoft.com/office/drawing/2010/main" val="0"/>
              </a:ext>
            </a:extLst>
          </a:blip>
          <a:srcRect l="667" t="33817" r="1833" b="12962"/>
          <a:stretch>
            <a:fillRect/>
          </a:stretch>
        </p:blipFill>
        <p:spPr bwMode="auto">
          <a:xfrm>
            <a:off x="94497" y="4221162"/>
            <a:ext cx="9014007" cy="216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675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1:</a:t>
            </a:r>
            <a:endParaRPr lang="pl-PL" sz="2800" dirty="0">
              <a:solidFill>
                <a:schemeClr val="bg1">
                  <a:lumMod val="50000"/>
                </a:schemeClr>
              </a:solidFill>
            </a:endParaRPr>
          </a:p>
        </p:txBody>
      </p:sp>
      <p:sp>
        <p:nvSpPr>
          <p:cNvPr id="4" name="pole tekstowe 3"/>
          <p:cNvSpPr txBox="1"/>
          <p:nvPr/>
        </p:nvSpPr>
        <p:spPr>
          <a:xfrm>
            <a:off x="509155" y="3103450"/>
            <a:ext cx="8534400" cy="2585323"/>
          </a:xfrm>
          <a:prstGeom prst="rect">
            <a:avLst/>
          </a:prstGeom>
          <a:noFill/>
        </p:spPr>
        <p:txBody>
          <a:bodyPr wrap="square" rtlCol="0">
            <a:spAutoFit/>
          </a:bodyPr>
          <a:lstStyle/>
          <a:p>
            <a:r>
              <a:rPr lang="pl-PL" dirty="0" smtClean="0"/>
              <a:t>Obejmuje badania modelowe </a:t>
            </a:r>
            <a:r>
              <a:rPr lang="pl-PL" dirty="0"/>
              <a:t>wpływu rodzaju geometrii i obróbki cieplnej na zjawisko krzywienia oraz oceny </a:t>
            </a:r>
            <a:r>
              <a:rPr lang="pl-PL" dirty="0" smtClean="0"/>
              <a:t>różnych schematów </a:t>
            </a:r>
            <a:r>
              <a:rPr lang="pl-PL" dirty="0"/>
              <a:t>obciążeń na poprawę prostoliniowości smukłych wyrobów drążonych. </a:t>
            </a:r>
            <a:endParaRPr lang="pl-PL" dirty="0" smtClean="0"/>
          </a:p>
          <a:p>
            <a:endParaRPr lang="pl-PL" dirty="0" smtClean="0"/>
          </a:p>
          <a:p>
            <a:r>
              <a:rPr lang="pl-PL" dirty="0" smtClean="0"/>
              <a:t>Wyniki </a:t>
            </a:r>
            <a:r>
              <a:rPr lang="pl-PL" dirty="0"/>
              <a:t>prac </a:t>
            </a:r>
            <a:r>
              <a:rPr lang="pl-PL" dirty="0" smtClean="0"/>
              <a:t>umożliwią opracowanie </a:t>
            </a:r>
            <a:r>
              <a:rPr lang="pl-PL" dirty="0"/>
              <a:t>wstępnej </a:t>
            </a:r>
            <a:r>
              <a:rPr lang="pl-PL" dirty="0" smtClean="0"/>
              <a:t>koncepcji prostowania </a:t>
            </a:r>
            <a:r>
              <a:rPr lang="pl-PL" dirty="0"/>
              <a:t>smukłych wyrobów drążonych o dużej zmienności przekroju poprzecznego (</a:t>
            </a:r>
            <a:r>
              <a:rPr lang="pl-PL" dirty="0" smtClean="0"/>
              <a:t>od średnicy otworu 6 </a:t>
            </a:r>
            <a:r>
              <a:rPr lang="pl-PL" dirty="0"/>
              <a:t>do 25 mm) i dużego zakresu długości (od 500 do 3000 mm) pozwalającego na prostowanie z </a:t>
            </a:r>
            <a:r>
              <a:rPr lang="pl-PL" dirty="0" smtClean="0"/>
              <a:t>dokładnością prostoliniowości </a:t>
            </a:r>
            <a:r>
              <a:rPr lang="pl-PL" dirty="0"/>
              <a:t>osi otworu </a:t>
            </a:r>
            <a:r>
              <a:rPr lang="pl-PL" dirty="0" smtClean="0"/>
              <a:t/>
            </a:r>
            <a:br>
              <a:rPr lang="pl-PL" dirty="0" smtClean="0"/>
            </a:br>
            <a:r>
              <a:rPr lang="pl-PL" dirty="0" smtClean="0"/>
              <a:t>do </a:t>
            </a:r>
            <a:r>
              <a:rPr lang="pl-PL" dirty="0"/>
              <a:t>0,05 mm na całej długości wyrobu.</a:t>
            </a:r>
          </a:p>
        </p:txBody>
      </p:sp>
      <p:sp>
        <p:nvSpPr>
          <p:cNvPr id="5" name="pole tekstowe 4"/>
          <p:cNvSpPr txBox="1"/>
          <p:nvPr/>
        </p:nvSpPr>
        <p:spPr>
          <a:xfrm>
            <a:off x="509155" y="2150918"/>
            <a:ext cx="2191626" cy="369332"/>
          </a:xfrm>
          <a:prstGeom prst="rect">
            <a:avLst/>
          </a:prstGeom>
          <a:noFill/>
        </p:spPr>
        <p:txBody>
          <a:bodyPr wrap="none" rtlCol="0">
            <a:spAutoFit/>
          </a:bodyPr>
          <a:lstStyle/>
          <a:p>
            <a:r>
              <a:rPr lang="pl-PL" dirty="0" smtClean="0"/>
              <a:t>Wykonawca: </a:t>
            </a:r>
            <a:r>
              <a:rPr lang="pl-PL" b="1" dirty="0" smtClean="0">
                <a:solidFill>
                  <a:srgbClr val="FF0000"/>
                </a:solidFill>
              </a:rPr>
              <a:t>INOP</a:t>
            </a:r>
            <a:endParaRPr lang="pl-PL" b="1" dirty="0">
              <a:solidFill>
                <a:srgbClr val="FF0000"/>
              </a:solidFill>
            </a:endParaRPr>
          </a:p>
        </p:txBody>
      </p:sp>
      <p:sp>
        <p:nvSpPr>
          <p:cNvPr id="6" name="pole tekstowe 5"/>
          <p:cNvSpPr txBox="1"/>
          <p:nvPr/>
        </p:nvSpPr>
        <p:spPr>
          <a:xfrm>
            <a:off x="509155" y="2627184"/>
            <a:ext cx="5352747" cy="369332"/>
          </a:xfrm>
          <a:prstGeom prst="rect">
            <a:avLst/>
          </a:prstGeom>
          <a:noFill/>
        </p:spPr>
        <p:txBody>
          <a:bodyPr wrap="none" rtlCol="0">
            <a:spAutoFit/>
          </a:bodyPr>
          <a:lstStyle/>
          <a:p>
            <a:r>
              <a:rPr lang="pl-PL" dirty="0" smtClean="0"/>
              <a:t>Termin realizacji: od 01-04-2016 do 31-12-2016 r   </a:t>
            </a:r>
            <a:endParaRPr lang="pl-PL" dirty="0"/>
          </a:p>
        </p:txBody>
      </p:sp>
    </p:spTree>
    <p:extLst>
      <p:ext uri="{BB962C8B-B14F-4D97-AF65-F5344CB8AC3E}">
        <p14:creationId xmlns:p14="http://schemas.microsoft.com/office/powerpoint/2010/main" val="3139808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1:</a:t>
            </a:r>
            <a:endParaRPr lang="pl-PL" sz="2800" dirty="0">
              <a:solidFill>
                <a:schemeClr val="bg1">
                  <a:lumMod val="50000"/>
                </a:schemeClr>
              </a:solidFill>
            </a:endParaRPr>
          </a:p>
        </p:txBody>
      </p:sp>
      <p:sp>
        <p:nvSpPr>
          <p:cNvPr id="4" name="pole tekstowe 3"/>
          <p:cNvSpPr txBox="1"/>
          <p:nvPr/>
        </p:nvSpPr>
        <p:spPr>
          <a:xfrm>
            <a:off x="292747" y="1864312"/>
            <a:ext cx="8534400" cy="3785652"/>
          </a:xfrm>
          <a:prstGeom prst="rect">
            <a:avLst/>
          </a:prstGeom>
          <a:noFill/>
        </p:spPr>
        <p:txBody>
          <a:bodyPr wrap="square" rtlCol="0">
            <a:spAutoFit/>
          </a:bodyPr>
          <a:lstStyle/>
          <a:p>
            <a:r>
              <a:rPr lang="pl-PL" sz="1600" dirty="0" smtClean="0">
                <a:solidFill>
                  <a:prstClr val="black"/>
                </a:solidFill>
              </a:rPr>
              <a:t>Zakres prac:</a:t>
            </a:r>
          </a:p>
          <a:p>
            <a:r>
              <a:rPr lang="pl-PL" sz="1600" dirty="0"/>
              <a:t>1. Badania metalograficzne materiału dostawy oraz próbek po określonych operacjach obróbki </a:t>
            </a:r>
            <a:r>
              <a:rPr lang="pl-PL" sz="1600" dirty="0" smtClean="0"/>
              <a:t>mechanicznej i </a:t>
            </a:r>
            <a:r>
              <a:rPr lang="pl-PL" sz="1600" dirty="0"/>
              <a:t>cieplnej, pamięć kształtu;</a:t>
            </a:r>
          </a:p>
          <a:p>
            <a:r>
              <a:rPr lang="pl-PL" sz="1600" dirty="0"/>
              <a:t>2. Ocena </a:t>
            </a:r>
            <a:r>
              <a:rPr lang="pl-PL" sz="1600" dirty="0" err="1"/>
              <a:t>naprężeń</a:t>
            </a:r>
            <a:r>
              <a:rPr lang="pl-PL" sz="1600" dirty="0"/>
              <a:t> wewnętrznych po poszczególnych operacjach obróbczych (zarówno w </a:t>
            </a:r>
            <a:r>
              <a:rPr lang="pl-PL" sz="1600" dirty="0" smtClean="0"/>
              <a:t>badaniach modelowych </a:t>
            </a:r>
            <a:r>
              <a:rPr lang="pl-PL" sz="1600" dirty="0"/>
              <a:t>jak i docelowych wyrobów)</a:t>
            </a:r>
          </a:p>
          <a:p>
            <a:r>
              <a:rPr lang="pl-PL" sz="1600" dirty="0"/>
              <a:t>3. Przeprowadzenia oceny różnych schematów obciążenia prostującego na efekt prostoliniowości,</a:t>
            </a:r>
          </a:p>
          <a:p>
            <a:r>
              <a:rPr lang="pl-PL" sz="1600" dirty="0"/>
              <a:t>4. Ocena wpływu </a:t>
            </a:r>
            <a:r>
              <a:rPr lang="pl-PL" sz="1600" dirty="0" smtClean="0"/>
              <a:t>geometrii na efekt prostowania</a:t>
            </a:r>
            <a:endParaRPr lang="pl-PL" sz="1600" dirty="0"/>
          </a:p>
          <a:p>
            <a:r>
              <a:rPr lang="pl-PL" sz="1600" dirty="0"/>
              <a:t>5. Budowa stanowiska badawczego pozwalającego na badanie wpływu złożonych obciążeń (gięcie</a:t>
            </a:r>
            <a:r>
              <a:rPr lang="pl-PL" sz="1600" dirty="0" smtClean="0"/>
              <a:t>, rozciąganie</a:t>
            </a:r>
            <a:r>
              <a:rPr lang="pl-PL" sz="1600" dirty="0"/>
              <a:t>, skręcanie, </a:t>
            </a:r>
            <a:r>
              <a:rPr lang="pl-PL" sz="1600" dirty="0" err="1"/>
              <a:t>naprężeń</a:t>
            </a:r>
            <a:r>
              <a:rPr lang="pl-PL" sz="1600" dirty="0"/>
              <a:t> dynamicznych itd.) na efekt prostowania</a:t>
            </a:r>
            <a:r>
              <a:rPr lang="pl-PL" sz="1600" dirty="0" smtClean="0"/>
              <a:t>.</a:t>
            </a:r>
          </a:p>
          <a:p>
            <a:r>
              <a:rPr lang="pl-PL" sz="1600" dirty="0"/>
              <a:t>6. Przebadanie możliwości zastosowania odprężania wibracyjnego w celu ustalenia częstotliwości </a:t>
            </a:r>
            <a:r>
              <a:rPr lang="pl-PL" sz="1600" dirty="0" smtClean="0"/>
              <a:t>drgań własnych </a:t>
            </a:r>
            <a:r>
              <a:rPr lang="pl-PL" sz="1600" dirty="0"/>
              <a:t>materiału pozwalających skutecznie usunąć naprężenia w danym etapie procesu technologicznego.</a:t>
            </a:r>
          </a:p>
          <a:p>
            <a:r>
              <a:rPr lang="pl-PL" sz="1600" dirty="0"/>
              <a:t>7. Badania numeryczne w oparciu o systemy MES pozwalające na poszukanie zależności siłowych </a:t>
            </a:r>
            <a:r>
              <a:rPr lang="pl-PL" sz="1600" dirty="0" smtClean="0"/>
              <a:t>i naprężeniowych </a:t>
            </a:r>
            <a:r>
              <a:rPr lang="pl-PL" sz="1600" dirty="0"/>
              <a:t>na proces </a:t>
            </a:r>
            <a:r>
              <a:rPr lang="pl-PL" sz="1600" dirty="0" smtClean="0"/>
              <a:t>prostowania.</a:t>
            </a:r>
            <a:endParaRPr lang="pl-PL" sz="1600" dirty="0">
              <a:solidFill>
                <a:prstClr val="black"/>
              </a:solidFill>
            </a:endParaRPr>
          </a:p>
        </p:txBody>
      </p:sp>
      <p:pic>
        <p:nvPicPr>
          <p:cNvPr id="5" name="Picture 2" descr="http://image.thefabricator.com/a/articles/photos/735/fig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363" y="5649964"/>
            <a:ext cx="2758582" cy="107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97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1:</a:t>
            </a:r>
            <a:endParaRPr lang="pl-PL" sz="2800" dirty="0">
              <a:solidFill>
                <a:schemeClr val="bg1">
                  <a:lumMod val="50000"/>
                </a:schemeClr>
              </a:solidFill>
            </a:endParaRPr>
          </a:p>
        </p:txBody>
      </p:sp>
      <p:sp>
        <p:nvSpPr>
          <p:cNvPr id="5" name="Prostokąt 4"/>
          <p:cNvSpPr/>
          <p:nvPr/>
        </p:nvSpPr>
        <p:spPr>
          <a:xfrm>
            <a:off x="144205" y="2235488"/>
            <a:ext cx="8831484" cy="3139321"/>
          </a:xfrm>
          <a:prstGeom prst="rect">
            <a:avLst/>
          </a:prstGeom>
        </p:spPr>
        <p:txBody>
          <a:bodyPr wrap="square">
            <a:spAutoFit/>
          </a:bodyPr>
          <a:lstStyle/>
          <a:p>
            <a:r>
              <a:rPr lang="pl-PL" b="0" i="0" u="none" strike="noStrike" baseline="0" dirty="0" smtClean="0">
                <a:latin typeface="DejaVuSans"/>
              </a:rPr>
              <a:t>Efektem końcowym etapu będzie koncepcja</a:t>
            </a:r>
            <a:r>
              <a:rPr lang="pl-PL" b="0" i="0" u="none" strike="noStrike" dirty="0" smtClean="0">
                <a:latin typeface="DejaVuSans"/>
              </a:rPr>
              <a:t> </a:t>
            </a:r>
            <a:r>
              <a:rPr lang="pl-PL" b="0" i="0" u="none" strike="noStrike" baseline="0" dirty="0" smtClean="0">
                <a:latin typeface="DejaVuSans"/>
              </a:rPr>
              <a:t>technologii produkcyjnej uwzgledniająca optymalną</a:t>
            </a:r>
            <a:r>
              <a:rPr lang="pl-PL" b="0" i="0" u="none" strike="noStrike" dirty="0" smtClean="0">
                <a:latin typeface="DejaVuSans"/>
              </a:rPr>
              <a:t> technologie</a:t>
            </a:r>
            <a:r>
              <a:rPr lang="pl-PL" b="0" i="0" u="none" strike="noStrike" baseline="0" dirty="0" smtClean="0">
                <a:latin typeface="DejaVuSans"/>
              </a:rPr>
              <a:t> </a:t>
            </a:r>
            <a:r>
              <a:rPr lang="pl-PL" b="0" i="0" u="none" strike="noStrike" dirty="0" smtClean="0">
                <a:latin typeface="DejaVuSans"/>
              </a:rPr>
              <a:t>do prostowania smukłych wyrobów drążonych obejmująca m.in. :</a:t>
            </a:r>
          </a:p>
          <a:p>
            <a:pPr marL="285750" indent="-285750">
              <a:buFontTx/>
              <a:buChar char="-"/>
            </a:pPr>
            <a:r>
              <a:rPr lang="pl-PL" b="0" i="0" u="none" strike="noStrike" baseline="0" dirty="0" smtClean="0">
                <a:latin typeface="DejaVuSans"/>
              </a:rPr>
              <a:t>wyboru wariantu optymalnego procesu technologicznego;</a:t>
            </a:r>
          </a:p>
          <a:p>
            <a:pPr marL="285750" indent="-285750">
              <a:buFontTx/>
              <a:buChar char="-"/>
            </a:pPr>
            <a:r>
              <a:rPr lang="pl-PL" b="0" i="0" u="none" strike="noStrike" baseline="0" dirty="0" smtClean="0">
                <a:latin typeface="DejaVuSans"/>
              </a:rPr>
              <a:t>baza danych własności technologicznych i użytkowych materiałów wykorzystywanych w produkcji</a:t>
            </a:r>
          </a:p>
          <a:p>
            <a:pPr marL="285750" indent="-285750">
              <a:buFontTx/>
              <a:buChar char="-"/>
            </a:pPr>
            <a:r>
              <a:rPr lang="pl-PL" b="0" i="0" u="none" strike="noStrike" baseline="0" dirty="0" smtClean="0">
                <a:latin typeface="DejaVuSans"/>
              </a:rPr>
              <a:t>określone graniczne wartości będące kryterium zastosowania metody niwelowania negatywnych efektów procesu obróbki cieplnej w ZM TARNÓW.</a:t>
            </a:r>
          </a:p>
          <a:p>
            <a:r>
              <a:rPr lang="pl-PL" b="0" i="0" u="none" strike="noStrike" baseline="0" dirty="0" smtClean="0">
                <a:latin typeface="DejaVuSans"/>
              </a:rPr>
              <a:t>Uzyskanie tych efektów pozwoli kontynuować pracę mającą na celu zweryfikowanie założeń zaprojektowanej technologii wytwarzania i zbudowanie w tym celu prototypowej linii produkcyjnej i pomiarowej.</a:t>
            </a:r>
            <a:endParaRPr lang="pl-PL" dirty="0"/>
          </a:p>
        </p:txBody>
      </p:sp>
    </p:spTree>
    <p:extLst>
      <p:ext uri="{BB962C8B-B14F-4D97-AF65-F5344CB8AC3E}">
        <p14:creationId xmlns:p14="http://schemas.microsoft.com/office/powerpoint/2010/main" val="39038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78929" y="2177411"/>
            <a:ext cx="8762036" cy="2246769"/>
          </a:xfrm>
          <a:prstGeom prst="rect">
            <a:avLst/>
          </a:prstGeom>
        </p:spPr>
        <p:txBody>
          <a:bodyPr wrap="square">
            <a:spAutoFit/>
          </a:bodyPr>
          <a:lstStyle/>
          <a:p>
            <a:r>
              <a:rPr lang="pl-PL" sz="1400" b="0" i="0" u="none" strike="noStrike" baseline="0" dirty="0" smtClean="0">
                <a:latin typeface="DejaVuSans"/>
              </a:rPr>
              <a:t>1. </a:t>
            </a:r>
            <a:r>
              <a:rPr lang="pl-PL" sz="1400" b="1" i="0" u="none" strike="noStrike" baseline="0" dirty="0" smtClean="0">
                <a:solidFill>
                  <a:srgbClr val="FF0000"/>
                </a:solidFill>
                <a:latin typeface="DejaVuSans"/>
              </a:rPr>
              <a:t>Ryzyko, że prowadzone badania w zakresie opracowania wielowariantowej koncepcji prostowania smukłych wyrobów drążonych mogą nie dać ostatecznych wyników</a:t>
            </a:r>
            <a:r>
              <a:rPr lang="pl-PL" sz="1400" b="0" i="0" u="none" strike="noStrike" baseline="0" dirty="0" smtClean="0">
                <a:latin typeface="DejaVuSans"/>
              </a:rPr>
              <a:t>. Wnioskodawca zakłada taki scenariusz, dlatego też określił czas realizacji etapu na takim poziomie, by w razie zaistnienia tego ryzyka, dokonać badania większej liczby prób.</a:t>
            </a:r>
          </a:p>
          <a:p>
            <a:r>
              <a:rPr lang="pl-PL" sz="1400" b="0" i="0" u="none" strike="noStrike" baseline="0" dirty="0" smtClean="0">
                <a:latin typeface="DejaVuSans"/>
              </a:rPr>
              <a:t>2. </a:t>
            </a:r>
            <a:r>
              <a:rPr lang="pl-PL" sz="1400" b="1" i="0" u="none" strike="noStrike" baseline="0" dirty="0" smtClean="0">
                <a:solidFill>
                  <a:srgbClr val="FF0000"/>
                </a:solidFill>
                <a:latin typeface="DejaVuSans"/>
              </a:rPr>
              <a:t>Ryzyko, że w czasie badań może pojawić się ryzyko nieprawidłowych wyników badań</a:t>
            </a:r>
            <a:r>
              <a:rPr lang="pl-PL" sz="1400" b="0" i="0" u="none" strike="noStrike" baseline="0" dirty="0" smtClean="0">
                <a:latin typeface="DejaVuSans"/>
              </a:rPr>
              <a:t>. Wnioskodawca będzie dbał o regularną kalibrację sprzętu badawczego oraz prowadzić weryfikacje prac poszczególnych członków zespołu badawczego oraz podwykonawców.</a:t>
            </a:r>
          </a:p>
          <a:p>
            <a:r>
              <a:rPr lang="pl-PL" sz="1400" b="0" i="0" u="none" strike="noStrike" baseline="0" dirty="0" smtClean="0">
                <a:latin typeface="DejaVuSans"/>
              </a:rPr>
              <a:t>3. </a:t>
            </a:r>
            <a:r>
              <a:rPr lang="pl-PL" sz="1400" b="1" i="0" u="none" strike="noStrike" baseline="0" dirty="0" smtClean="0">
                <a:solidFill>
                  <a:srgbClr val="FF0000"/>
                </a:solidFill>
                <a:latin typeface="DejaVuSans"/>
              </a:rPr>
              <a:t>Ryzyko pojawienia się nowych technologii</a:t>
            </a:r>
            <a:r>
              <a:rPr lang="pl-PL" sz="1400" b="0" i="0" u="none" strike="noStrike" baseline="0" dirty="0" smtClean="0">
                <a:latin typeface="DejaVuSans"/>
              </a:rPr>
              <a:t>. Konieczność podążania za najnowszymi rozwiązaniami zmusza do obecności na konferencjach, targach oraz śledzenia bieżących osiągnięć. Brak jest obecnie doniesień o opracowaniach technologicznych w obszarze proponowanym we wniosku.</a:t>
            </a:r>
            <a:endParaRPr lang="pl-PL" sz="1400" dirty="0"/>
          </a:p>
        </p:txBody>
      </p:sp>
      <p:sp>
        <p:nvSpPr>
          <p:cNvPr id="5"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1:</a:t>
            </a:r>
            <a:endParaRPr lang="pl-PL" sz="2800" dirty="0">
              <a:solidFill>
                <a:schemeClr val="bg1">
                  <a:lumMod val="50000"/>
                </a:schemeClr>
              </a:solidFill>
            </a:endParaRPr>
          </a:p>
        </p:txBody>
      </p:sp>
    </p:spTree>
    <p:extLst>
      <p:ext uri="{BB962C8B-B14F-4D97-AF65-F5344CB8AC3E}">
        <p14:creationId xmlns:p14="http://schemas.microsoft.com/office/powerpoint/2010/main" val="246397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2:</a:t>
            </a:r>
            <a:endParaRPr lang="pl-PL" sz="2800" dirty="0">
              <a:solidFill>
                <a:schemeClr val="bg1">
                  <a:lumMod val="50000"/>
                </a:schemeClr>
              </a:solidFill>
            </a:endParaRPr>
          </a:p>
        </p:txBody>
      </p:sp>
      <p:sp>
        <p:nvSpPr>
          <p:cNvPr id="4" name="pole tekstowe 3"/>
          <p:cNvSpPr txBox="1"/>
          <p:nvPr/>
        </p:nvSpPr>
        <p:spPr>
          <a:xfrm>
            <a:off x="426028" y="3435960"/>
            <a:ext cx="8534400" cy="1754326"/>
          </a:xfrm>
          <a:prstGeom prst="rect">
            <a:avLst/>
          </a:prstGeom>
          <a:noFill/>
        </p:spPr>
        <p:txBody>
          <a:bodyPr wrap="square" rtlCol="0">
            <a:spAutoFit/>
          </a:bodyPr>
          <a:lstStyle/>
          <a:p>
            <a:r>
              <a:rPr lang="pl-PL" dirty="0"/>
              <a:t>Analiza parametrów obróbki mechanicznej i cieplnej wytwarzania smukłych wyrobów drążonych o </a:t>
            </a:r>
            <a:r>
              <a:rPr lang="pl-PL" dirty="0" smtClean="0"/>
              <a:t>dużej zmienności </a:t>
            </a:r>
            <a:r>
              <a:rPr lang="pl-PL" dirty="0"/>
              <a:t>przekroju poprzecznego – średnica 6-25 mm i dużego zakresu długości (500-3000mm).</a:t>
            </a:r>
          </a:p>
          <a:p>
            <a:r>
              <a:rPr lang="pl-PL" dirty="0" smtClean="0"/>
              <a:t>Przeprowadzenie prac pozwalających na </a:t>
            </a:r>
            <a:r>
              <a:rPr lang="pl-PL" dirty="0"/>
              <a:t>analiza przebiegu istniejących procesów wytwarzania </a:t>
            </a:r>
            <a:r>
              <a:rPr lang="pl-PL" dirty="0" smtClean="0"/>
              <a:t>smukłych wyrobów drążonych, </a:t>
            </a:r>
            <a:r>
              <a:rPr lang="pl-PL" dirty="0"/>
              <a:t>w szczególności wpływu parametrów obróbki mechanicznej i </a:t>
            </a:r>
            <a:r>
              <a:rPr lang="pl-PL" dirty="0" smtClean="0"/>
              <a:t>cieplnej, </a:t>
            </a:r>
            <a:r>
              <a:rPr lang="pl-PL" dirty="0"/>
              <a:t>na </a:t>
            </a:r>
            <a:r>
              <a:rPr lang="pl-PL" dirty="0" smtClean="0"/>
              <a:t>zjawisko wykrzywiania </a:t>
            </a:r>
            <a:r>
              <a:rPr lang="pl-PL" dirty="0"/>
              <a:t>się półwyrobu.</a:t>
            </a:r>
          </a:p>
        </p:txBody>
      </p:sp>
      <p:sp>
        <p:nvSpPr>
          <p:cNvPr id="2" name="pole tekstowe 1"/>
          <p:cNvSpPr txBox="1"/>
          <p:nvPr/>
        </p:nvSpPr>
        <p:spPr>
          <a:xfrm>
            <a:off x="509155" y="2150918"/>
            <a:ext cx="5327099" cy="369332"/>
          </a:xfrm>
          <a:prstGeom prst="rect">
            <a:avLst/>
          </a:prstGeom>
          <a:noFill/>
        </p:spPr>
        <p:txBody>
          <a:bodyPr wrap="none" rtlCol="0">
            <a:spAutoFit/>
          </a:bodyPr>
          <a:lstStyle/>
          <a:p>
            <a:r>
              <a:rPr lang="pl-PL" dirty="0" smtClean="0"/>
              <a:t>Wykonawca: </a:t>
            </a:r>
            <a:r>
              <a:rPr lang="pl-PL" b="1" dirty="0" smtClean="0"/>
              <a:t>Zakłady </a:t>
            </a:r>
            <a:r>
              <a:rPr lang="pl-PL" b="1" dirty="0" smtClean="0">
                <a:solidFill>
                  <a:srgbClr val="0070C0"/>
                </a:solidFill>
              </a:rPr>
              <a:t>Mechaniczne</a:t>
            </a:r>
            <a:r>
              <a:rPr lang="pl-PL" b="1" dirty="0" smtClean="0"/>
              <a:t> TARNÓW</a:t>
            </a:r>
            <a:endParaRPr lang="pl-PL" b="1" dirty="0"/>
          </a:p>
        </p:txBody>
      </p:sp>
      <p:sp>
        <p:nvSpPr>
          <p:cNvPr id="5" name="pole tekstowe 4"/>
          <p:cNvSpPr txBox="1"/>
          <p:nvPr/>
        </p:nvSpPr>
        <p:spPr>
          <a:xfrm>
            <a:off x="509155" y="2627184"/>
            <a:ext cx="5224507" cy="369332"/>
          </a:xfrm>
          <a:prstGeom prst="rect">
            <a:avLst/>
          </a:prstGeom>
          <a:noFill/>
        </p:spPr>
        <p:txBody>
          <a:bodyPr wrap="none" rtlCol="0">
            <a:spAutoFit/>
          </a:bodyPr>
          <a:lstStyle/>
          <a:p>
            <a:r>
              <a:rPr lang="pl-PL" dirty="0" smtClean="0"/>
              <a:t>Termin realizacji: od 01-04-2016 do 31-03-2018 r</a:t>
            </a:r>
            <a:endParaRPr lang="pl-PL" dirty="0"/>
          </a:p>
        </p:txBody>
      </p:sp>
    </p:spTree>
    <p:extLst>
      <p:ext uri="{BB962C8B-B14F-4D97-AF65-F5344CB8AC3E}">
        <p14:creationId xmlns:p14="http://schemas.microsoft.com/office/powerpoint/2010/main" val="144580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92747" y="1435964"/>
            <a:ext cx="8534400" cy="463858"/>
          </a:xfrm>
        </p:spPr>
        <p:txBody>
          <a:bodyPr tIns="0" bIns="0" anchor="t" anchorCtr="0"/>
          <a:lstStyle/>
          <a:p>
            <a:r>
              <a:rPr lang="pl-PL" sz="2800" dirty="0" smtClean="0">
                <a:solidFill>
                  <a:schemeClr val="bg1">
                    <a:lumMod val="50000"/>
                  </a:schemeClr>
                </a:solidFill>
              </a:rPr>
              <a:t>ETAP 2:</a:t>
            </a:r>
            <a:endParaRPr lang="pl-PL" sz="2800" dirty="0">
              <a:solidFill>
                <a:schemeClr val="bg1">
                  <a:lumMod val="50000"/>
                </a:schemeClr>
              </a:solidFill>
            </a:endParaRPr>
          </a:p>
        </p:txBody>
      </p:sp>
      <p:sp>
        <p:nvSpPr>
          <p:cNvPr id="4" name="pole tekstowe 3"/>
          <p:cNvSpPr txBox="1"/>
          <p:nvPr/>
        </p:nvSpPr>
        <p:spPr>
          <a:xfrm>
            <a:off x="292747" y="1864312"/>
            <a:ext cx="8534400" cy="2308324"/>
          </a:xfrm>
          <a:prstGeom prst="rect">
            <a:avLst/>
          </a:prstGeom>
          <a:noFill/>
        </p:spPr>
        <p:txBody>
          <a:bodyPr wrap="square" rtlCol="0">
            <a:spAutoFit/>
          </a:bodyPr>
          <a:lstStyle/>
          <a:p>
            <a:r>
              <a:rPr lang="pl-PL" sz="1600" dirty="0" smtClean="0">
                <a:solidFill>
                  <a:prstClr val="black"/>
                </a:solidFill>
              </a:rPr>
              <a:t>Zakres prac:</a:t>
            </a:r>
          </a:p>
          <a:p>
            <a:pPr marL="342900" indent="-342900">
              <a:buAutoNum type="arabicPeriod"/>
            </a:pPr>
            <a:r>
              <a:rPr lang="pl-PL" sz="1600" dirty="0" smtClean="0"/>
              <a:t>Wyselekcjonowanie </a:t>
            </a:r>
            <a:r>
              <a:rPr lang="pl-PL" sz="1600" dirty="0"/>
              <a:t>optymalnego systemu automatycznego pomiaru prostoliniowości otworu (w </a:t>
            </a:r>
            <a:r>
              <a:rPr lang="pl-PL" sz="1600" dirty="0" smtClean="0"/>
              <a:t>zakresie 0,05 </a:t>
            </a:r>
            <a:r>
              <a:rPr lang="pl-PL" sz="1600" dirty="0"/>
              <a:t>mm) na całej długości rury; do stanowiska badawczego do pomiaru prostoliniowości otworu. </a:t>
            </a:r>
            <a:endParaRPr lang="pl-PL" sz="1600" dirty="0" smtClean="0"/>
          </a:p>
          <a:p>
            <a:pPr marL="342900" indent="-342900">
              <a:buAutoNum type="arabicPeriod"/>
            </a:pPr>
            <a:r>
              <a:rPr lang="pl-PL" sz="1600" dirty="0" smtClean="0"/>
              <a:t>Zebranie </a:t>
            </a:r>
            <a:r>
              <a:rPr lang="pl-PL" sz="1600" dirty="0"/>
              <a:t>informacji o metodyce prostowania (z ustawianiem ręcznym położenia rury na prasie) </a:t>
            </a:r>
            <a:r>
              <a:rPr lang="pl-PL" sz="1600" dirty="0" smtClean="0"/>
              <a:t>przy stosowanym </a:t>
            </a:r>
            <a:r>
              <a:rPr lang="pl-PL" sz="1600" dirty="0"/>
              <a:t>obecnym procesie prostowania i powiązania ze stopniem deformacji oraz wiedzą historyczną </a:t>
            </a:r>
            <a:r>
              <a:rPr lang="pl-PL" sz="1600" dirty="0" smtClean="0"/>
              <a:t>z tego </a:t>
            </a:r>
            <a:r>
              <a:rPr lang="pl-PL" sz="1600" dirty="0"/>
              <a:t>zakresu. </a:t>
            </a:r>
            <a:endParaRPr lang="pl-PL" sz="1600" dirty="0" smtClean="0"/>
          </a:p>
          <a:p>
            <a:pPr marL="342900" indent="-342900">
              <a:buAutoNum type="arabicPeriod"/>
            </a:pPr>
            <a:r>
              <a:rPr lang="pl-PL" sz="1600" dirty="0" smtClean="0"/>
              <a:t>Wyprowadzenie </a:t>
            </a:r>
            <a:r>
              <a:rPr lang="pl-PL" sz="1600" dirty="0"/>
              <a:t>ww. informacji do bazy wiedzy. </a:t>
            </a:r>
            <a:endParaRPr lang="pl-PL" sz="1600" dirty="0" smtClean="0"/>
          </a:p>
          <a:p>
            <a:pPr marL="342900" indent="-342900">
              <a:buAutoNum type="arabicPeriod"/>
            </a:pPr>
            <a:r>
              <a:rPr lang="pl-PL" sz="1600" dirty="0" smtClean="0"/>
              <a:t>Porównanie </a:t>
            </a:r>
            <a:r>
              <a:rPr lang="pl-PL" sz="1600" dirty="0"/>
              <a:t>systemu automatycznego pomiaru z systemami manualnymi. </a:t>
            </a:r>
          </a:p>
        </p:txBody>
      </p:sp>
      <p:pic>
        <p:nvPicPr>
          <p:cNvPr id="5" name="Picture 4" descr="http://motormonitor.com.pl/imgLib/Geometria/_prostoliniowos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495" y="4339665"/>
            <a:ext cx="4071675" cy="171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96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1392</TotalTime>
  <Words>2551</Words>
  <Application>Microsoft Office PowerPoint</Application>
  <PresentationFormat>Pokaz na ekranie (4:3)</PresentationFormat>
  <Paragraphs>151</Paragraphs>
  <Slides>20</Slides>
  <Notes>7</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20</vt:i4>
      </vt:variant>
    </vt:vector>
  </HeadingPairs>
  <TitlesOfParts>
    <vt:vector size="30" baseType="lpstr">
      <vt:lpstr>Arial</vt:lpstr>
      <vt:lpstr>Calibri</vt:lpstr>
      <vt:lpstr>DejaVuSans</vt:lpstr>
      <vt:lpstr>Georgia</vt:lpstr>
      <vt:lpstr>Lucida Sans Unicode</vt:lpstr>
      <vt:lpstr>Times New Roman</vt:lpstr>
      <vt:lpstr>Wingdings</vt:lpstr>
      <vt:lpstr>Wingdings 2</vt:lpstr>
      <vt:lpstr>Wingdings 3</vt:lpstr>
      <vt:lpstr>Miejski</vt:lpstr>
      <vt:lpstr>Kickoff projektu pt.:</vt:lpstr>
      <vt:lpstr>Prezentacja programu PowerPoint</vt:lpstr>
      <vt:lpstr>Plan projektu</vt:lpstr>
      <vt:lpstr>ETAP 1:</vt:lpstr>
      <vt:lpstr>ETAP 1:</vt:lpstr>
      <vt:lpstr>ETAP 1:</vt:lpstr>
      <vt:lpstr>ETAP 1:</vt:lpstr>
      <vt:lpstr>ETAP 2:</vt:lpstr>
      <vt:lpstr>ETAP 2:</vt:lpstr>
      <vt:lpstr>ETAP 2:</vt:lpstr>
      <vt:lpstr>ETAP 3:</vt:lpstr>
      <vt:lpstr>ETAP 3:</vt:lpstr>
      <vt:lpstr>ETAP 3:</vt:lpstr>
      <vt:lpstr>ETAP 4:</vt:lpstr>
      <vt:lpstr>ETAP 4:</vt:lpstr>
      <vt:lpstr>ETAP 4:</vt:lpstr>
      <vt:lpstr>ETAP 5:</vt:lpstr>
      <vt:lpstr>ETAP 5:</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projektu pt.:</dc:title>
  <dc:creator>Stanisław Ziółkiewicz</dc:creator>
  <cp:lastModifiedBy>Stanisław Ziółkiewicz</cp:lastModifiedBy>
  <cp:revision>16</cp:revision>
  <dcterms:created xsi:type="dcterms:W3CDTF">2016-05-11T05:23:38Z</dcterms:created>
  <dcterms:modified xsi:type="dcterms:W3CDTF">2016-05-12T04:36:12Z</dcterms:modified>
</cp:coreProperties>
</file>